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8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02428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69189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1185436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53777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911171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102272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4173773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2542195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79597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23254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154752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657526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84922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12105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102819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258419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042F6-7E31-49D0-AF77-74F4D5F3029B}"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FB73B4C8-22C6-4622-84DB-E43429BA7AF6}" type="slidenum">
              <a:rPr lang="sr-Latn-RS" smtClean="0"/>
              <a:t>‹#›</a:t>
            </a:fld>
            <a:endParaRPr lang="sr-Latn-RS"/>
          </a:p>
        </p:txBody>
      </p:sp>
    </p:spTree>
    <p:extLst>
      <p:ext uri="{BB962C8B-B14F-4D97-AF65-F5344CB8AC3E}">
        <p14:creationId xmlns:p14="http://schemas.microsoft.com/office/powerpoint/2010/main" val="32567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27042F6-7E31-49D0-AF77-74F4D5F3029B}" type="datetimeFigureOut">
              <a:rPr lang="sr-Latn-RS" smtClean="0"/>
              <a:t>19.5.2021.</a:t>
            </a:fld>
            <a:endParaRPr lang="sr-Latn-R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sr-Latn-R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B73B4C8-22C6-4622-84DB-E43429BA7AF6}" type="slidenum">
              <a:rPr lang="sr-Latn-RS" smtClean="0"/>
              <a:t>‹#›</a:t>
            </a:fld>
            <a:endParaRPr lang="sr-Latn-RS"/>
          </a:p>
        </p:txBody>
      </p:sp>
    </p:spTree>
    <p:extLst>
      <p:ext uri="{BB962C8B-B14F-4D97-AF65-F5344CB8AC3E}">
        <p14:creationId xmlns:p14="http://schemas.microsoft.com/office/powerpoint/2010/main" val="31550889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0755" y="2525487"/>
            <a:ext cx="7698377" cy="2062103"/>
          </a:xfrm>
          <a:prstGeom prst="rect">
            <a:avLst/>
          </a:prstGeom>
          <a:noFill/>
        </p:spPr>
        <p:txBody>
          <a:bodyPr wrap="square" rtlCol="0">
            <a:spAutoFit/>
          </a:bodyPr>
          <a:lstStyle/>
          <a:p>
            <a:pPr algn="ctr"/>
            <a:r>
              <a:rPr lang="sr-Cyrl-RS" sz="3200" b="1" i="1" dirty="0" smtClean="0">
                <a:ln w="22225">
                  <a:solidFill>
                    <a:schemeClr val="bg2">
                      <a:lumMod val="25000"/>
                    </a:schemeClr>
                  </a:solidFill>
                  <a:prstDash val="solid"/>
                </a:ln>
                <a:solidFill>
                  <a:schemeClr val="accent2">
                    <a:lumMod val="40000"/>
                    <a:lumOff val="60000"/>
                  </a:schemeClr>
                </a:solidFill>
              </a:rPr>
              <a:t>„Тајна немуштог језика“</a:t>
            </a:r>
          </a:p>
          <a:p>
            <a:pPr algn="ctr"/>
            <a:endParaRPr lang="sr-Cyrl-RS" sz="3200" b="1" i="1" dirty="0" smtClean="0">
              <a:ln w="22225">
                <a:solidFill>
                  <a:schemeClr val="bg2">
                    <a:lumMod val="25000"/>
                  </a:schemeClr>
                </a:solidFill>
                <a:prstDash val="solid"/>
              </a:ln>
              <a:solidFill>
                <a:schemeClr val="accent2">
                  <a:lumMod val="40000"/>
                  <a:lumOff val="60000"/>
                </a:schemeClr>
              </a:solidFill>
            </a:endParaRPr>
          </a:p>
          <a:p>
            <a:pPr algn="r"/>
            <a:r>
              <a:rPr lang="sr-Cyrl-RS" sz="3200" b="1" i="1" dirty="0" smtClean="0">
                <a:ln w="22225">
                  <a:solidFill>
                    <a:schemeClr val="bg2">
                      <a:lumMod val="25000"/>
                    </a:schemeClr>
                  </a:solidFill>
                  <a:prstDash val="solid"/>
                </a:ln>
                <a:solidFill>
                  <a:schemeClr val="accent2">
                    <a:lumMod val="40000"/>
                    <a:lumOff val="60000"/>
                  </a:schemeClr>
                </a:solidFill>
              </a:rPr>
              <a:t>Ивана Нешић</a:t>
            </a:r>
          </a:p>
          <a:p>
            <a:pPr algn="ctr"/>
            <a:endParaRPr lang="sr-Cyrl-RS" sz="3200" b="1" i="1" dirty="0" smtClean="0">
              <a:ln w="22225">
                <a:solidFill>
                  <a:schemeClr val="bg2">
                    <a:lumMod val="25000"/>
                  </a:schemeClr>
                </a:solidFill>
                <a:prstDash val="solid"/>
              </a:ln>
              <a:solidFill>
                <a:schemeClr val="accent2">
                  <a:lumMod val="40000"/>
                  <a:lumOff val="60000"/>
                </a:schemeClr>
              </a:solidFill>
            </a:endParaRPr>
          </a:p>
        </p:txBody>
      </p:sp>
      <p:sp>
        <p:nvSpPr>
          <p:cNvPr id="5" name="TextBox 4"/>
          <p:cNvSpPr txBox="1"/>
          <p:nvPr/>
        </p:nvSpPr>
        <p:spPr>
          <a:xfrm>
            <a:off x="10006149" y="4834039"/>
            <a:ext cx="2020389" cy="1077218"/>
          </a:xfrm>
          <a:prstGeom prst="rect">
            <a:avLst/>
          </a:prstGeom>
          <a:noFill/>
        </p:spPr>
        <p:txBody>
          <a:bodyPr wrap="square" rtlCol="0">
            <a:spAutoFit/>
          </a:bodyPr>
          <a:lstStyle/>
          <a:p>
            <a:r>
              <a:rPr lang="sr-Cyrl-RS" sz="1600" dirty="0" smtClean="0">
                <a:solidFill>
                  <a:schemeClr val="bg2">
                    <a:lumMod val="10000"/>
                  </a:schemeClr>
                </a:solidFill>
              </a:rPr>
              <a:t>Студент: </a:t>
            </a:r>
          </a:p>
          <a:p>
            <a:r>
              <a:rPr lang="sr-Cyrl-RS" sz="1600" dirty="0" smtClean="0">
                <a:solidFill>
                  <a:schemeClr val="bg2">
                    <a:lumMod val="10000"/>
                  </a:schemeClr>
                </a:solidFill>
              </a:rPr>
              <a:t>Тамара Лакић, 2/2020,</a:t>
            </a:r>
          </a:p>
          <a:p>
            <a:r>
              <a:rPr lang="sr-Cyrl-RS" sz="1600" dirty="0" smtClean="0">
                <a:solidFill>
                  <a:schemeClr val="bg2">
                    <a:lumMod val="10000"/>
                  </a:schemeClr>
                </a:solidFill>
              </a:rPr>
              <a:t> 2.група</a:t>
            </a:r>
            <a:endParaRPr lang="sr-Latn-RS" sz="1600" dirty="0">
              <a:solidFill>
                <a:schemeClr val="bg2">
                  <a:lumMod val="10000"/>
                </a:schemeClr>
              </a:solidFill>
            </a:endParaRPr>
          </a:p>
        </p:txBody>
      </p:sp>
    </p:spTree>
    <p:extLst>
      <p:ext uri="{BB962C8B-B14F-4D97-AF65-F5344CB8AC3E}">
        <p14:creationId xmlns:p14="http://schemas.microsoft.com/office/powerpoint/2010/main" val="3232942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0423" y="1410788"/>
            <a:ext cx="8760822" cy="3477875"/>
          </a:xfrm>
          <a:prstGeom prst="rect">
            <a:avLst/>
          </a:prstGeom>
          <a:noFill/>
        </p:spPr>
        <p:txBody>
          <a:bodyPr wrap="square" rtlCol="0">
            <a:spAutoFit/>
          </a:bodyPr>
          <a:lstStyle/>
          <a:p>
            <a:pPr algn="ctr"/>
            <a:r>
              <a:rPr lang="sr-Cyrl-RS" sz="2000" dirty="0" smtClean="0"/>
              <a:t>7. Глава</a:t>
            </a:r>
          </a:p>
          <a:p>
            <a:pPr algn="ctr"/>
            <a:r>
              <a:rPr lang="sr-Cyrl-RS" sz="2000" dirty="0" smtClean="0"/>
              <a:t>Одлука је донета</a:t>
            </a:r>
          </a:p>
          <a:p>
            <a:pPr algn="ctr"/>
            <a:endParaRPr lang="sr-Cyrl-RS" sz="2000" dirty="0" smtClean="0"/>
          </a:p>
          <a:p>
            <a:r>
              <a:rPr lang="sr-Cyrl-RS" sz="2000" dirty="0" smtClean="0"/>
              <a:t>Мика и Паун разговарају о тренутној ситуацији.</a:t>
            </a:r>
          </a:p>
          <a:p>
            <a:r>
              <a:rPr lang="sr-Cyrl-RS" sz="2000" dirty="0" smtClean="0"/>
              <a:t>Мика је донео одлуку да жели да врати немушти језик. </a:t>
            </a:r>
          </a:p>
          <a:p>
            <a:r>
              <a:rPr lang="sr-Cyrl-RS" sz="2000" dirty="0" smtClean="0"/>
              <a:t>Иако му Паун говори да је то немогуће и да га је једва добио од Змијског цара, Мика не одустаје. По сваку цену жели да га врати. Паун је покушао да га одговори од те идеје, заплашивао га је, обесхрабривао, али није успео.</a:t>
            </a:r>
          </a:p>
          <a:p>
            <a:endParaRPr lang="sr-Cyrl-RS" sz="2000" dirty="0" smtClean="0"/>
          </a:p>
          <a:p>
            <a:endParaRPr lang="sr-Latn-RS" sz="2000" dirty="0"/>
          </a:p>
        </p:txBody>
      </p:sp>
    </p:spTree>
    <p:extLst>
      <p:ext uri="{BB962C8B-B14F-4D97-AF65-F5344CB8AC3E}">
        <p14:creationId xmlns:p14="http://schemas.microsoft.com/office/powerpoint/2010/main" val="2453093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7543" y="853440"/>
            <a:ext cx="9204960" cy="5078313"/>
          </a:xfrm>
          <a:prstGeom prst="rect">
            <a:avLst/>
          </a:prstGeom>
          <a:noFill/>
        </p:spPr>
        <p:txBody>
          <a:bodyPr wrap="square" rtlCol="0">
            <a:spAutoFit/>
          </a:bodyPr>
          <a:lstStyle/>
          <a:p>
            <a:pPr algn="ctr"/>
            <a:r>
              <a:rPr lang="sr-Cyrl-RS" dirty="0" smtClean="0"/>
              <a:t>8. Глава</a:t>
            </a:r>
          </a:p>
          <a:p>
            <a:pPr algn="ctr"/>
            <a:r>
              <a:rPr lang="sr-Cyrl-RS" dirty="0" smtClean="0"/>
              <a:t>Светлана</a:t>
            </a:r>
          </a:p>
          <a:p>
            <a:pPr algn="ctr"/>
            <a:endParaRPr lang="sr-Cyrl-RS" dirty="0"/>
          </a:p>
          <a:p>
            <a:r>
              <a:rPr lang="sr-Cyrl-RS" dirty="0" smtClean="0"/>
              <a:t>Договор је био да на пут крену следеће суботе после школе.</a:t>
            </a:r>
          </a:p>
          <a:p>
            <a:r>
              <a:rPr lang="sr-Cyrl-RS" dirty="0" smtClean="0"/>
              <a:t>Када се вратио у учионицу са великог одмора, Мика је затекао Светлану како плааче. Она је изгубила прстен који је добила за рођендан од тетке из Немачке.</a:t>
            </a:r>
          </a:p>
          <a:p>
            <a:r>
              <a:rPr lang="sr-Cyrl-RS" dirty="0" smtClean="0"/>
              <a:t>Мика се сетио је да је пролазећи поред дворишта наставника географије чуо гусана како шишти да је појео нешто неприродно. После школе Мика је отишао у двориште да пронађе прстен. Претурао је по измету, али није га пронашао. Затим се обратио гусану. Запретио му је да ће рећи газди да је прогутао прстен, а онда ће газда од њега направити подварак с гушчијим батацима. Гусан му је одмах избацио прстен, а Мика га је узео помоћу штапа.</a:t>
            </a:r>
          </a:p>
          <a:p>
            <a:r>
              <a:rPr lang="sr-Cyrl-RS" dirty="0" smtClean="0"/>
              <a:t>Светлана је била запрепашћена и питала га како је знао да је баш код њега. Мика се збунио, али Светлана није више запиткивала.</a:t>
            </a:r>
          </a:p>
          <a:p>
            <a:r>
              <a:rPr lang="sr-Cyrl-RS" dirty="0" smtClean="0"/>
              <a:t>Паун и Мика кренули су на пут до Змијског Цара. Ишли су кроз шуму, а затим су склизнули у јаму.</a:t>
            </a:r>
            <a:endParaRPr lang="sr-Latn-RS" dirty="0"/>
          </a:p>
        </p:txBody>
      </p:sp>
    </p:spTree>
    <p:extLst>
      <p:ext uri="{BB962C8B-B14F-4D97-AF65-F5344CB8AC3E}">
        <p14:creationId xmlns:p14="http://schemas.microsoft.com/office/powerpoint/2010/main" val="1890467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97874" y="1105988"/>
            <a:ext cx="9222377" cy="4247317"/>
          </a:xfrm>
          <a:prstGeom prst="rect">
            <a:avLst/>
          </a:prstGeom>
          <a:noFill/>
        </p:spPr>
        <p:txBody>
          <a:bodyPr wrap="square" rtlCol="0">
            <a:spAutoFit/>
          </a:bodyPr>
          <a:lstStyle/>
          <a:p>
            <a:pPr algn="ctr"/>
            <a:r>
              <a:rPr lang="sr-Cyrl-RS" dirty="0" smtClean="0"/>
              <a:t>9. Глава</a:t>
            </a:r>
          </a:p>
          <a:p>
            <a:pPr algn="ctr"/>
            <a:r>
              <a:rPr lang="sr-Cyrl-RS" dirty="0" smtClean="0"/>
              <a:t>Три капије</a:t>
            </a:r>
          </a:p>
          <a:p>
            <a:pPr algn="ctr"/>
            <a:endParaRPr lang="sr-Cyrl-RS" dirty="0" smtClean="0"/>
          </a:p>
          <a:p>
            <a:r>
              <a:rPr lang="sr-Cyrl-RS" dirty="0" smtClean="0"/>
              <a:t>Прва препрека на коју су наишли била је ограда од трња. Мика схвата да није ограда крива што је сва од трња. Раширио је руке, загрлио је, а она се отворила и пропустила Мику и Пауна.</a:t>
            </a:r>
          </a:p>
          <a:p>
            <a:r>
              <a:rPr lang="sr-Cyrl-RS" dirty="0" smtClean="0"/>
              <a:t>Друга препрека на коју су наишли била је ограда исплетена од нити, као да ју је неки велики паук исплео. Свуда испред капије били су костури. Мика и Паун пришли су огради и отворили је.</a:t>
            </a:r>
          </a:p>
          <a:p>
            <a:r>
              <a:rPr lang="sr-Cyrl-RS" dirty="0" smtClean="0"/>
              <a:t>Трећа препрека на коју су наишли била је ограда направљена од живих змија. Мика је почео да разговара са њима. Оне су тражиле да их Мика дарује,а он је почео да им приповеда о својим догодовштинама. Змије су почеле да разговарају међу собом, а Мика и Паун прескочили су клупко змија и наставили даље. </a:t>
            </a:r>
          </a:p>
          <a:p>
            <a:endParaRPr lang="sr-Latn-RS" dirty="0"/>
          </a:p>
        </p:txBody>
      </p:sp>
    </p:spTree>
    <p:extLst>
      <p:ext uri="{BB962C8B-B14F-4D97-AF65-F5344CB8AC3E}">
        <p14:creationId xmlns:p14="http://schemas.microsoft.com/office/powerpoint/2010/main" val="1793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8172" y="905692"/>
            <a:ext cx="9370423" cy="4524315"/>
          </a:xfrm>
          <a:prstGeom prst="rect">
            <a:avLst/>
          </a:prstGeom>
          <a:noFill/>
        </p:spPr>
        <p:txBody>
          <a:bodyPr wrap="square" rtlCol="0">
            <a:spAutoFit/>
          </a:bodyPr>
          <a:lstStyle/>
          <a:p>
            <a:pPr algn="ctr"/>
            <a:r>
              <a:rPr lang="sr-Cyrl-RS" dirty="0" smtClean="0"/>
              <a:t>10. Глава</a:t>
            </a:r>
          </a:p>
          <a:p>
            <a:pPr algn="ctr"/>
            <a:r>
              <a:rPr lang="sr-Cyrl-RS" dirty="0" smtClean="0"/>
              <a:t>Гујица</a:t>
            </a:r>
          </a:p>
          <a:p>
            <a:endParaRPr lang="sr-Cyrl-RS" dirty="0"/>
          </a:p>
          <a:p>
            <a:r>
              <a:rPr lang="sr-Cyrl-RS" dirty="0" smtClean="0"/>
              <a:t>Мика и Паун стигли су до Змијског Цара. Када су изашли на светлост угледали су на стени великог и страшног Змијског Цара. </a:t>
            </a:r>
          </a:p>
          <a:p>
            <a:r>
              <a:rPr lang="sr-Cyrl-RS" dirty="0" smtClean="0"/>
              <a:t>Змијски Цар питао је све змије ко је довео човека, а онда се јавио Паун и рекао да га је он довео. Цар га је одмах препознао, јер је неки дан био код њега да тражи немушти језик.</a:t>
            </a:r>
          </a:p>
          <a:p>
            <a:r>
              <a:rPr lang="sr-Cyrl-RS" dirty="0" smtClean="0"/>
              <a:t>Мика је Цару испричао нешто о себи, породици, школи...</a:t>
            </a:r>
          </a:p>
          <a:p>
            <a:r>
              <a:rPr lang="sr-Cyrl-RS" dirty="0" smtClean="0"/>
              <a:t>Цар је позвао своју ћерку Гујицу и саопштио Мики да треба да је ожени.</a:t>
            </a:r>
          </a:p>
          <a:p>
            <a:r>
              <a:rPr lang="sr-Cyrl-RS" dirty="0" smtClean="0"/>
              <a:t>Уплашен Мика саветовао се са Пауном шта да ради, како да се избави одатле. Дошли су на идеју да Мика каже да пристаје, али да мора да оде прво код родитеља по благослов.</a:t>
            </a:r>
          </a:p>
          <a:p>
            <a:r>
              <a:rPr lang="sr-Cyrl-RS" dirty="0" smtClean="0"/>
              <a:t>Након што су преспавали, Мика је саопштио Цару своју одлуку, али Цар је одлучио да Паун остане код њега, а да Мика сам иде.</a:t>
            </a:r>
          </a:p>
          <a:p>
            <a:r>
              <a:rPr lang="sr-Cyrl-RS" dirty="0" smtClean="0"/>
              <a:t>Током поздрављања Паун је рекао Мики да пита птице за Мокош.</a:t>
            </a:r>
          </a:p>
        </p:txBody>
      </p:sp>
    </p:spTree>
    <p:extLst>
      <p:ext uri="{BB962C8B-B14F-4D97-AF65-F5344CB8AC3E}">
        <p14:creationId xmlns:p14="http://schemas.microsoft.com/office/powerpoint/2010/main" val="1334751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2079" y="269966"/>
            <a:ext cx="9814560" cy="6186309"/>
          </a:xfrm>
          <a:prstGeom prst="rect">
            <a:avLst/>
          </a:prstGeom>
          <a:noFill/>
        </p:spPr>
        <p:txBody>
          <a:bodyPr wrap="square" rtlCol="0">
            <a:spAutoFit/>
          </a:bodyPr>
          <a:lstStyle/>
          <a:p>
            <a:pPr algn="ctr"/>
            <a:r>
              <a:rPr lang="sr-Cyrl-RS" dirty="0" smtClean="0"/>
              <a:t>11. Глава</a:t>
            </a:r>
          </a:p>
          <a:p>
            <a:pPr algn="ctr"/>
            <a:r>
              <a:rPr lang="sr-Cyrl-RS" dirty="0" smtClean="0"/>
              <a:t>Међу птицама</a:t>
            </a:r>
          </a:p>
          <a:p>
            <a:pPr algn="ctr"/>
            <a:endParaRPr lang="sr-Cyrl-RS" dirty="0" smtClean="0"/>
          </a:p>
          <a:p>
            <a:r>
              <a:rPr lang="sr-Cyrl-RS" dirty="0" smtClean="0"/>
              <a:t>Мика је прво питао врапца да ли зна шта је Мокош.</a:t>
            </a:r>
          </a:p>
          <a:p>
            <a:r>
              <a:rPr lang="sr-Cyrl-RS" dirty="0" smtClean="0"/>
              <a:t>Прошло је три дана од када се вратио кући, родитељи су били љути на њега, забринули су се шта му се десило. За казну, у школу је ишао са баком, она га  је пратила цео дан, али бака је одустала после два дана.</a:t>
            </a:r>
          </a:p>
          <a:p>
            <a:r>
              <a:rPr lang="sr-Cyrl-RS" dirty="0" smtClean="0"/>
              <a:t>Мика је испитивао све птице на које је наишао да ли су чуле за Мокош.</a:t>
            </a:r>
          </a:p>
          <a:p>
            <a:r>
              <a:rPr lang="sr-Cyrl-RS" dirty="0" smtClean="0"/>
              <a:t>Напокон, наишао је на врану која зна шта је Мокош. У разговору са њом схватио је да је заправо та врана Мокош. </a:t>
            </a:r>
          </a:p>
          <a:p>
            <a:r>
              <a:rPr lang="sr-Cyrl-RS" dirty="0" smtClean="0"/>
              <a:t>Мокош је рекла да ће помоћи Мики да раскине веридбу.</a:t>
            </a:r>
          </a:p>
          <a:p>
            <a:r>
              <a:rPr lang="sr-Cyrl-RS" dirty="0" smtClean="0"/>
              <a:t>На прозор му је донела травку и рекла да је кува са мало млека када буде пун месец. Са тим млеком треба да оде код Змијског Цара и каже да пристаје на веридбу, али и да га замоли да му да девет буради хладне воде. У свако буре треба да капне по мало одварка од биљке и вода ће постати млеко. Змије ће попити млеко, а када им срце откуца девет пута умреће. Али, сам мора да смисли како да Паун не попије млеко. Мика је био уплашен, није желео да побије све змије на свету и одустао је. Мокош је била бесна , јер јој се Мика супротставио.</a:t>
            </a:r>
          </a:p>
          <a:p>
            <a:r>
              <a:rPr lang="sr-Cyrl-RS" dirty="0" smtClean="0"/>
              <a:t>Мокош Мики представља и други начин. Цар неће удати кћер за онога коме је неко из куће умро у последњих годину дана. Мокош је одлетела.</a:t>
            </a:r>
          </a:p>
          <a:p>
            <a:r>
              <a:rPr lang="sr-Cyrl-RS" dirty="0" smtClean="0"/>
              <a:t>Мика се успаничио.</a:t>
            </a:r>
          </a:p>
        </p:txBody>
      </p:sp>
    </p:spTree>
    <p:extLst>
      <p:ext uri="{BB962C8B-B14F-4D97-AF65-F5344CB8AC3E}">
        <p14:creationId xmlns:p14="http://schemas.microsoft.com/office/powerpoint/2010/main" val="976472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84663" y="1097280"/>
            <a:ext cx="9683931" cy="4524315"/>
          </a:xfrm>
          <a:prstGeom prst="rect">
            <a:avLst/>
          </a:prstGeom>
          <a:noFill/>
        </p:spPr>
        <p:txBody>
          <a:bodyPr wrap="square" rtlCol="0">
            <a:spAutoFit/>
          </a:bodyPr>
          <a:lstStyle/>
          <a:p>
            <a:pPr algn="ctr"/>
            <a:r>
              <a:rPr lang="sr-Cyrl-RS" dirty="0" smtClean="0"/>
              <a:t>12. Глава</a:t>
            </a:r>
          </a:p>
          <a:p>
            <a:pPr algn="ctr"/>
            <a:r>
              <a:rPr lang="sr-Cyrl-RS" dirty="0" smtClean="0"/>
              <a:t>Прича о чукундеди</a:t>
            </a:r>
          </a:p>
          <a:p>
            <a:endParaRPr lang="sr-Cyrl-RS" dirty="0"/>
          </a:p>
          <a:p>
            <a:r>
              <a:rPr lang="sr-Cyrl-RS" dirty="0" smtClean="0"/>
              <a:t>Током породичног ручка Мика је упитао баку колико дуго њихова породица живи у овој  кући. Бака је започела причу о Микином чукундеди који је био трговац.</a:t>
            </a:r>
          </a:p>
          <a:p>
            <a:r>
              <a:rPr lang="sr-Cyrl-RS" dirty="0" smtClean="0"/>
              <a:t>Бака је испричала Мики како је његов чукундеда нестао током градње куће. Неки причају да га су га отровали, док постоји мрачна прича о томе да је неимар узидао чукундедину сенку у кућу. </a:t>
            </a:r>
          </a:p>
          <a:p>
            <a:r>
              <a:rPr lang="sr-Cyrl-RS" dirty="0" smtClean="0"/>
              <a:t>„Кућа са узиданом сенком лако се  гради, дуго траје и чврста је. Најважније од свега“, бака спусти глас до шапата, „заштићена је.“</a:t>
            </a:r>
          </a:p>
          <a:p>
            <a:r>
              <a:rPr lang="sr-Cyrl-RS" dirty="0" smtClean="0"/>
              <a:t>Мика је тражио и довикивао деду, али он се није одазивао. Око пола ноћи зачула се фрулица. То је био Микин чукундеда.</a:t>
            </a:r>
          </a:p>
          <a:p>
            <a:r>
              <a:rPr lang="sr-Cyrl-RS" dirty="0" smtClean="0"/>
              <a:t>Мика је испричао деди за проблем у којем се налази. Деда је одлучио да помогне Мики, рекао му је да спреми за сутра четири врећице, црвен кончић, бели лук, четири сребрњака и један прстен како би направили амајлије свим укућанима. Амајлије ће да их чувају од Мокоши и смрти. </a:t>
            </a:r>
            <a:endParaRPr lang="sr-Latn-RS" dirty="0"/>
          </a:p>
        </p:txBody>
      </p:sp>
    </p:spTree>
    <p:extLst>
      <p:ext uri="{BB962C8B-B14F-4D97-AF65-F5344CB8AC3E}">
        <p14:creationId xmlns:p14="http://schemas.microsoft.com/office/powerpoint/2010/main" val="3124067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0092" y="940527"/>
            <a:ext cx="9239794" cy="4247317"/>
          </a:xfrm>
          <a:prstGeom prst="rect">
            <a:avLst/>
          </a:prstGeom>
          <a:noFill/>
        </p:spPr>
        <p:txBody>
          <a:bodyPr wrap="square" rtlCol="0">
            <a:spAutoFit/>
          </a:bodyPr>
          <a:lstStyle/>
          <a:p>
            <a:pPr algn="ctr"/>
            <a:r>
              <a:rPr lang="sr-Cyrl-RS" dirty="0" smtClean="0"/>
              <a:t>13. Глава</a:t>
            </a:r>
          </a:p>
          <a:p>
            <a:pPr algn="ctr"/>
            <a:r>
              <a:rPr lang="sr-Cyrl-RS" dirty="0" smtClean="0"/>
              <a:t>Кроћење грома</a:t>
            </a:r>
          </a:p>
          <a:p>
            <a:endParaRPr lang="sr-Cyrl-RS" dirty="0"/>
          </a:p>
          <a:p>
            <a:r>
              <a:rPr lang="sr-Cyrl-RS" dirty="0" smtClean="0"/>
              <a:t>Наредно вече Мика је спреман чекао деду. На кревет је ставио мамине сребрне минђуше, татину сребрну медаљу, своју сребрну кашичицу, црвену вуницу, венчић белог лука, врећице које је направио од маминих хулахопки и прстен. </a:t>
            </a:r>
          </a:p>
          <a:p>
            <a:r>
              <a:rPr lang="sr-Cyrl-RS" dirty="0" smtClean="0"/>
              <a:t>Деда је препознао прстен који је Мика пронашао и испричао му целу историју о њему. </a:t>
            </a:r>
          </a:p>
          <a:p>
            <a:r>
              <a:rPr lang="sr-Cyrl-RS" dirty="0" smtClean="0"/>
              <a:t>Деда је из рукава ивадио четири каменчића, то су били громови које је сакупљао. Сваки пут када је гром хтео да удари у кућу, деда би га ухватио. </a:t>
            </a:r>
          </a:p>
          <a:p>
            <a:r>
              <a:rPr lang="sr-Cyrl-RS" dirty="0" smtClean="0"/>
              <a:t>Заједно су направили четири мала пакетића, то су биле амајлије које укућани треба стално да носе са собом.</a:t>
            </a:r>
          </a:p>
          <a:p>
            <a:r>
              <a:rPr lang="sr-Cyrl-RS" dirty="0" smtClean="0"/>
              <a:t>Мика је морао да пронађе начин како да маму, тату и баку натера да носе са собомо амајлије.</a:t>
            </a:r>
            <a:endParaRPr lang="sr-Latn-RS" dirty="0"/>
          </a:p>
        </p:txBody>
      </p:sp>
    </p:spTree>
    <p:extLst>
      <p:ext uri="{BB962C8B-B14F-4D97-AF65-F5344CB8AC3E}">
        <p14:creationId xmlns:p14="http://schemas.microsoft.com/office/powerpoint/2010/main" val="2280875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30584" y="1280161"/>
            <a:ext cx="6000206" cy="3754874"/>
          </a:xfrm>
          <a:prstGeom prst="rect">
            <a:avLst/>
          </a:prstGeom>
          <a:noFill/>
        </p:spPr>
        <p:txBody>
          <a:bodyPr wrap="square" rtlCol="0">
            <a:spAutoFit/>
          </a:bodyPr>
          <a:lstStyle/>
          <a:p>
            <a:pPr algn="ctr"/>
            <a:r>
              <a:rPr lang="sr-Cyrl-RS" sz="2000" dirty="0" smtClean="0"/>
              <a:t>14. Глава</a:t>
            </a:r>
          </a:p>
          <a:p>
            <a:pPr algn="ctr"/>
            <a:r>
              <a:rPr lang="sr-Cyrl-RS" sz="2000" dirty="0" smtClean="0"/>
              <a:t>У змијском гнезду</a:t>
            </a:r>
          </a:p>
          <a:p>
            <a:endParaRPr lang="sr-Cyrl-RS" sz="2000" dirty="0" smtClean="0"/>
          </a:p>
          <a:p>
            <a:r>
              <a:rPr lang="sr-Cyrl-RS" sz="2000" dirty="0" smtClean="0"/>
              <a:t>Паун и Гујица свакодневно су разговарали о људском свету.</a:t>
            </a:r>
          </a:p>
          <a:p>
            <a:r>
              <a:rPr lang="sr-Cyrl-RS" sz="2000" dirty="0" smtClean="0"/>
              <a:t>Разговарали су о томе шта људи једу, а Паун је покушао да научи Гујицу да жваће храну, а не да је само гута. </a:t>
            </a:r>
          </a:p>
          <a:p>
            <a:r>
              <a:rPr lang="sr-Cyrl-RS" sz="2000" dirty="0" smtClean="0"/>
              <a:t>Гујица је жвакање вежбала тако што је јела јагоде, све док није препунила стомак њима.</a:t>
            </a:r>
          </a:p>
          <a:p>
            <a:endParaRPr lang="sr-Latn-RS" sz="2000" dirty="0"/>
          </a:p>
        </p:txBody>
      </p:sp>
    </p:spTree>
    <p:extLst>
      <p:ext uri="{BB962C8B-B14F-4D97-AF65-F5344CB8AC3E}">
        <p14:creationId xmlns:p14="http://schemas.microsoft.com/office/powerpoint/2010/main" val="3608703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1316" y="659675"/>
            <a:ext cx="8046720" cy="5016758"/>
          </a:xfrm>
          <a:prstGeom prst="rect">
            <a:avLst/>
          </a:prstGeom>
          <a:noFill/>
        </p:spPr>
        <p:txBody>
          <a:bodyPr wrap="square" rtlCol="0">
            <a:spAutoFit/>
          </a:bodyPr>
          <a:lstStyle/>
          <a:p>
            <a:pPr algn="ctr"/>
            <a:r>
              <a:rPr lang="sr-Cyrl-RS" sz="2000" dirty="0" smtClean="0"/>
              <a:t>15. Глава</a:t>
            </a:r>
          </a:p>
          <a:p>
            <a:pPr algn="ctr"/>
            <a:r>
              <a:rPr lang="sr-Cyrl-RS" sz="2000" dirty="0" smtClean="0"/>
              <a:t>Амајлије</a:t>
            </a:r>
          </a:p>
          <a:p>
            <a:endParaRPr lang="sr-Cyrl-RS" sz="2000" dirty="0"/>
          </a:p>
          <a:p>
            <a:r>
              <a:rPr lang="sr-Cyrl-RS" sz="2000" dirty="0" smtClean="0"/>
              <a:t>Дошао је тренутак када Мика треба укућанима да да амајлије.</a:t>
            </a:r>
          </a:p>
          <a:p>
            <a:r>
              <a:rPr lang="sr-Cyrl-RS" sz="2000" dirty="0" smtClean="0"/>
              <a:t>Бака је одмах пристала, без пуно питања окачила је око врата.</a:t>
            </a:r>
          </a:p>
          <a:p>
            <a:r>
              <a:rPr lang="sr-Cyrl-RS" sz="2000" dirty="0" smtClean="0"/>
              <a:t>Тата је амајлију ставио у џеп од сакоа.</a:t>
            </a:r>
          </a:p>
          <a:p>
            <a:r>
              <a:rPr lang="sr-Cyrl-RS" sz="2000" dirty="0" smtClean="0"/>
              <a:t>Мама је направила највећи проблем, јер је Мика узео њене чарапе како би направио врећице.</a:t>
            </a:r>
          </a:p>
          <a:p>
            <a:r>
              <a:rPr lang="sr-Cyrl-RS" sz="2000" dirty="0" smtClean="0"/>
              <a:t>Бака је одлучила да помогне Мики. </a:t>
            </a:r>
          </a:p>
          <a:p>
            <a:r>
              <a:rPr lang="sr-Cyrl-RS" sz="2000" dirty="0" smtClean="0"/>
              <a:t>Мама је отишла на посао без амајлије, а Мика је отрчао за њом како би је заштитио. Све време стајао је испод прозора.</a:t>
            </a:r>
          </a:p>
          <a:p>
            <a:r>
              <a:rPr lang="sr-Cyrl-RS" sz="2000" dirty="0" smtClean="0"/>
              <a:t>Мокош је у једном тренутку долетела до Мике. Разговарали су и Мика је схватио да Мокош не зна за амајлије.</a:t>
            </a:r>
          </a:p>
        </p:txBody>
      </p:sp>
    </p:spTree>
    <p:extLst>
      <p:ext uri="{BB962C8B-B14F-4D97-AF65-F5344CB8AC3E}">
        <p14:creationId xmlns:p14="http://schemas.microsoft.com/office/powerpoint/2010/main" val="13367612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3668" y="984068"/>
            <a:ext cx="9353006" cy="4524315"/>
          </a:xfrm>
          <a:prstGeom prst="rect">
            <a:avLst/>
          </a:prstGeom>
          <a:noFill/>
        </p:spPr>
        <p:txBody>
          <a:bodyPr wrap="square" rtlCol="0">
            <a:spAutoFit/>
          </a:bodyPr>
          <a:lstStyle/>
          <a:p>
            <a:pPr algn="ctr"/>
            <a:r>
              <a:rPr lang="sr-Cyrl-RS" dirty="0" smtClean="0"/>
              <a:t>16. Глава</a:t>
            </a:r>
          </a:p>
          <a:p>
            <a:pPr algn="ctr"/>
            <a:r>
              <a:rPr lang="sr-Cyrl-RS" dirty="0" smtClean="0"/>
              <a:t>Велика свађа</a:t>
            </a:r>
          </a:p>
          <a:p>
            <a:pPr algn="ctr"/>
            <a:endParaRPr lang="sr-Cyrl-RS" dirty="0" smtClean="0"/>
          </a:p>
          <a:p>
            <a:r>
              <a:rPr lang="sr-Cyrl-RS" dirty="0" smtClean="0"/>
              <a:t>Мика разговара са дедом и пита га да ли може некоме да исприча за њега, на шта му деда одговара да њега могу да виде само особе које су рођене у суботу и у уторак.</a:t>
            </a:r>
          </a:p>
          <a:p>
            <a:r>
              <a:rPr lang="sr-Cyrl-RS" dirty="0" smtClean="0"/>
              <a:t>Мика одлази до баке како би заједно смислили где би мами могли да окаче амајлију, а да увек буде уз њу. Долазе на идеју да врећицу ставе у мамин медаљон.</a:t>
            </a:r>
          </a:p>
          <a:p>
            <a:r>
              <a:rPr lang="sr-Cyrl-RS" dirty="0" smtClean="0"/>
              <a:t>Бака тражи од Мике да јој каже шта се налази у врећици и о чему се ради.</a:t>
            </a:r>
          </a:p>
          <a:p>
            <a:r>
              <a:rPr lang="sr-Cyrl-RS" dirty="0" smtClean="0"/>
              <a:t>Након тога, Мика је отишао у собу и рекао деди како му треба још један савезник у овоме. Дошло је до велике свађе између деде и Мике и деда је нестао. </a:t>
            </a:r>
            <a:endParaRPr lang="sr-Cyrl-RS" dirty="0"/>
          </a:p>
          <a:p>
            <a:r>
              <a:rPr lang="sr-Cyrl-RS" dirty="0" smtClean="0"/>
              <a:t>Мика је остао сам, одлучио је да сиђе код баке и све јој исприча. Тако је и било.</a:t>
            </a:r>
          </a:p>
          <a:p>
            <a:r>
              <a:rPr lang="sr-Cyrl-RS" dirty="0" smtClean="0"/>
              <a:t>Бака је одлучила да буде уз Мику и да му помогне. </a:t>
            </a:r>
          </a:p>
        </p:txBody>
      </p:sp>
    </p:spTree>
    <p:extLst>
      <p:ext uri="{BB962C8B-B14F-4D97-AF65-F5344CB8AC3E}">
        <p14:creationId xmlns:p14="http://schemas.microsoft.com/office/powerpoint/2010/main" val="2251889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51909" y="1907178"/>
            <a:ext cx="7158446" cy="3170099"/>
          </a:xfrm>
          <a:prstGeom prst="rect">
            <a:avLst/>
          </a:prstGeom>
          <a:noFill/>
        </p:spPr>
        <p:txBody>
          <a:bodyPr wrap="square" rtlCol="0">
            <a:spAutoFit/>
          </a:bodyPr>
          <a:lstStyle/>
          <a:p>
            <a:pPr marL="285750" indent="-285750">
              <a:buFont typeface="Arial" panose="020B0604020202020204" pitchFamily="34" charset="0"/>
              <a:buChar char="•"/>
            </a:pPr>
            <a:r>
              <a:rPr lang="sr-Cyrl-RS" sz="2000" dirty="0" smtClean="0"/>
              <a:t>Роман „Тајна немуштог језика“ наставак је романа „Зеленбабини дарови“</a:t>
            </a:r>
          </a:p>
          <a:p>
            <a:pPr marL="285750" indent="-285750">
              <a:buFont typeface="Arial" panose="020B0604020202020204" pitchFamily="34" charset="0"/>
              <a:buChar char="•"/>
            </a:pPr>
            <a:r>
              <a:rPr lang="sr-Cyrl-RS" sz="2000" dirty="0" smtClean="0"/>
              <a:t>Инспирацију за овај роман ауторка проналази у народној причи „Немушти језик“</a:t>
            </a:r>
          </a:p>
          <a:p>
            <a:pPr marL="285750" indent="-285750">
              <a:buFont typeface="Arial" panose="020B0604020202020204" pitchFamily="34" charset="0"/>
              <a:buChar char="•"/>
            </a:pPr>
            <a:r>
              <a:rPr lang="sr-Cyrl-RS" sz="2000" dirty="0" smtClean="0"/>
              <a:t>Роман прича о прожимању магијског и људског света, аванурама дечака Мике и његовог другара корњаче Пауна</a:t>
            </a:r>
          </a:p>
          <a:p>
            <a:pPr marL="285750" indent="-285750">
              <a:buFont typeface="Arial" panose="020B0604020202020204" pitchFamily="34" charset="0"/>
              <a:buChar char="•"/>
            </a:pPr>
            <a:r>
              <a:rPr lang="sr-Cyrl-RS" sz="2000" dirty="0" smtClean="0"/>
              <a:t>Након што му Паун дарује немушти језик, Микин живот почиње да се мења</a:t>
            </a:r>
          </a:p>
          <a:p>
            <a:pPr marL="285750" indent="-285750">
              <a:buFont typeface="Arial" panose="020B0604020202020204" pitchFamily="34" charset="0"/>
              <a:buChar char="•"/>
            </a:pPr>
            <a:endParaRPr lang="sr-Cyrl-RS" sz="2000" dirty="0" smtClean="0"/>
          </a:p>
        </p:txBody>
      </p:sp>
    </p:spTree>
    <p:extLst>
      <p:ext uri="{BB962C8B-B14F-4D97-AF65-F5344CB8AC3E}">
        <p14:creationId xmlns:p14="http://schemas.microsoft.com/office/powerpoint/2010/main" val="1006032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6149" y="1504407"/>
            <a:ext cx="7506788" cy="1631216"/>
          </a:xfrm>
          <a:prstGeom prst="rect">
            <a:avLst/>
          </a:prstGeom>
          <a:noFill/>
        </p:spPr>
        <p:txBody>
          <a:bodyPr wrap="square" rtlCol="0">
            <a:spAutoFit/>
          </a:bodyPr>
          <a:lstStyle/>
          <a:p>
            <a:pPr algn="ctr"/>
            <a:r>
              <a:rPr lang="sr-Cyrl-RS" sz="2000" dirty="0" smtClean="0"/>
              <a:t>17. Глава</a:t>
            </a:r>
          </a:p>
          <a:p>
            <a:pPr algn="ctr"/>
            <a:r>
              <a:rPr lang="sr-Cyrl-RS" sz="2000" dirty="0" smtClean="0"/>
              <a:t>О свету људи</a:t>
            </a:r>
          </a:p>
          <a:p>
            <a:pPr algn="ctr"/>
            <a:endParaRPr lang="sr-Cyrl-RS" sz="2000" dirty="0" smtClean="0"/>
          </a:p>
          <a:p>
            <a:r>
              <a:rPr lang="sr-Cyrl-RS" sz="2000" dirty="0" smtClean="0"/>
              <a:t>Гујица и Паун разговарају о људском свету.</a:t>
            </a:r>
          </a:p>
          <a:p>
            <a:r>
              <a:rPr lang="sr-Cyrl-RS" sz="2000" dirty="0" smtClean="0"/>
              <a:t>Гујица поново учи да жваће.</a:t>
            </a:r>
            <a:endParaRPr lang="sr-Latn-RS" sz="2000" dirty="0"/>
          </a:p>
        </p:txBody>
      </p:sp>
    </p:spTree>
    <p:extLst>
      <p:ext uri="{BB962C8B-B14F-4D97-AF65-F5344CB8AC3E}">
        <p14:creationId xmlns:p14="http://schemas.microsoft.com/office/powerpoint/2010/main" val="33693524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5292" y="896983"/>
            <a:ext cx="9091748" cy="4801314"/>
          </a:xfrm>
          <a:prstGeom prst="rect">
            <a:avLst/>
          </a:prstGeom>
          <a:noFill/>
        </p:spPr>
        <p:txBody>
          <a:bodyPr wrap="square" rtlCol="0">
            <a:spAutoFit/>
          </a:bodyPr>
          <a:lstStyle/>
          <a:p>
            <a:pPr algn="ctr"/>
            <a:r>
              <a:rPr lang="sr-Cyrl-RS" dirty="0" smtClean="0"/>
              <a:t>18. Глава</a:t>
            </a:r>
          </a:p>
          <a:p>
            <a:pPr algn="ctr"/>
            <a:r>
              <a:rPr lang="sr-Cyrl-RS" dirty="0" smtClean="0"/>
              <a:t>Самотни дани</a:t>
            </a:r>
          </a:p>
          <a:p>
            <a:pPr algn="ctr"/>
            <a:endParaRPr lang="sr-Cyrl-RS" dirty="0" smtClean="0"/>
          </a:p>
          <a:p>
            <a:r>
              <a:rPr lang="sr-Cyrl-RS" dirty="0" smtClean="0"/>
              <a:t>Мика је био миран, али не и задовољан. Поред себе није имао никога кога је сматрао најбољим пријатељем.</a:t>
            </a:r>
          </a:p>
          <a:p>
            <a:r>
              <a:rPr lang="sr-Cyrl-RS" dirty="0" smtClean="0"/>
              <a:t>Свакога дана причао је деди шта се догађа, како је у школи, иако му деда није давао никакав одговор. </a:t>
            </a:r>
          </a:p>
          <a:p>
            <a:r>
              <a:rPr lang="sr-Cyrl-RS" dirty="0" smtClean="0"/>
              <a:t>Једног дана Мика је преплашен ушао у собу и почео да прича деди шта се догодило тог дана.</a:t>
            </a:r>
          </a:p>
          <a:p>
            <a:r>
              <a:rPr lang="sr-Cyrl-RS" dirty="0" smtClean="0"/>
              <a:t>Када је ишао са баком код баба Гине испред њих је слетела врана. Лоптом од ваздуха погодила је баку, али амајлија је спасила и одбила напад. </a:t>
            </a:r>
          </a:p>
          <a:p>
            <a:r>
              <a:rPr lang="sr-Cyrl-RS" dirty="0" smtClean="0"/>
              <a:t>Мика је сав срећан трчао по соби, а онда се јавио деда. Објаснио му је да није победио Мокош, него је само одбио један њен напад. Она ће поново доћи . </a:t>
            </a:r>
          </a:p>
          <a:p>
            <a:r>
              <a:rPr lang="sr-Cyrl-RS" dirty="0" smtClean="0"/>
              <a:t>Деда је отишао да ухвати нови горм, јер се овај потрошио.</a:t>
            </a:r>
          </a:p>
          <a:p>
            <a:r>
              <a:rPr lang="sr-Cyrl-RS" dirty="0" smtClean="0"/>
              <a:t>Мика се покрио јорганом и заспао. Читаве ноћи сањао је змије.</a:t>
            </a:r>
            <a:endParaRPr lang="sr-Latn-RS" dirty="0"/>
          </a:p>
        </p:txBody>
      </p:sp>
    </p:spTree>
    <p:extLst>
      <p:ext uri="{BB962C8B-B14F-4D97-AF65-F5344CB8AC3E}">
        <p14:creationId xmlns:p14="http://schemas.microsoft.com/office/powerpoint/2010/main" val="3981793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9429" y="931818"/>
            <a:ext cx="8708571" cy="4524315"/>
          </a:xfrm>
          <a:prstGeom prst="rect">
            <a:avLst/>
          </a:prstGeom>
          <a:noFill/>
        </p:spPr>
        <p:txBody>
          <a:bodyPr wrap="square" rtlCol="0">
            <a:spAutoFit/>
          </a:bodyPr>
          <a:lstStyle/>
          <a:p>
            <a:pPr algn="ctr"/>
            <a:r>
              <a:rPr lang="sr-Cyrl-RS" dirty="0" smtClean="0"/>
              <a:t>19. Глава</a:t>
            </a:r>
          </a:p>
          <a:p>
            <a:pPr algn="ctr"/>
            <a:r>
              <a:rPr lang="sr-Cyrl-RS" dirty="0" smtClean="0"/>
              <a:t>Наопако време</a:t>
            </a:r>
          </a:p>
          <a:p>
            <a:endParaRPr lang="sr-Cyrl-RS" dirty="0"/>
          </a:p>
          <a:p>
            <a:r>
              <a:rPr lang="sr-Cyrl-RS" dirty="0" smtClean="0"/>
              <a:t>Данас је време било веома чудно. Децембар је, а напољу је топло и сија сунце. Мика се осећао узнемирено, осетио је да  нешто није у реду. </a:t>
            </a:r>
          </a:p>
          <a:p>
            <a:r>
              <a:rPr lang="sr-Cyrl-RS" dirty="0" smtClean="0"/>
              <a:t>Мика је упитао мачка шта се дешава са временом. Он му је одговорио да је  неко некога наљутио и да сада сви испаштају. Мики је све било јасно. </a:t>
            </a:r>
          </a:p>
          <a:p>
            <a:r>
              <a:rPr lang="sr-Cyrl-RS" dirty="0" smtClean="0"/>
              <a:t>Испред куће Мику је сачекала Мокош. Она га је упитала да ли се каје, а Мика је рекао да, јер јој се није извинио што је узалуд донела ону травку. Мокош се иненадила и није могла да верује да Мика није прихватио њену понуду. </a:t>
            </a:r>
          </a:p>
          <a:p>
            <a:r>
              <a:rPr lang="sr-Cyrl-RS" dirty="0" smtClean="0"/>
              <a:t>„И поново би одбио прилику да урадиш ствари на мој начин, све и да ти је пржим?“</a:t>
            </a:r>
          </a:p>
          <a:p>
            <a:r>
              <a:rPr lang="sr-Cyrl-RS" dirty="0" smtClean="0"/>
              <a:t>Мика се запитао шта сада да ради...</a:t>
            </a:r>
            <a:endParaRPr lang="sr-Latn-RS" dirty="0"/>
          </a:p>
        </p:txBody>
      </p:sp>
    </p:spTree>
    <p:extLst>
      <p:ext uri="{BB962C8B-B14F-4D97-AF65-F5344CB8AC3E}">
        <p14:creationId xmlns:p14="http://schemas.microsoft.com/office/powerpoint/2010/main" val="573671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3794" y="1452155"/>
            <a:ext cx="5451565" cy="2554545"/>
          </a:xfrm>
          <a:prstGeom prst="rect">
            <a:avLst/>
          </a:prstGeom>
          <a:noFill/>
        </p:spPr>
        <p:txBody>
          <a:bodyPr wrap="square" rtlCol="0">
            <a:spAutoFit/>
          </a:bodyPr>
          <a:lstStyle/>
          <a:p>
            <a:pPr algn="ctr"/>
            <a:r>
              <a:rPr lang="sr-Cyrl-RS" sz="2000" dirty="0" smtClean="0"/>
              <a:t>20. Глава</a:t>
            </a:r>
          </a:p>
          <a:p>
            <a:pPr algn="ctr"/>
            <a:r>
              <a:rPr lang="sr-Cyrl-RS" sz="2000" dirty="0" smtClean="0"/>
              <a:t>О снегу</a:t>
            </a:r>
          </a:p>
          <a:p>
            <a:endParaRPr lang="sr-Cyrl-RS" sz="2000" dirty="0"/>
          </a:p>
          <a:p>
            <a:r>
              <a:rPr lang="sr-Cyrl-RS" sz="2000" dirty="0" smtClean="0"/>
              <a:t>Гујица и Паун разговарају о снегу.</a:t>
            </a:r>
          </a:p>
          <a:p>
            <a:r>
              <a:rPr lang="sr-Cyrl-RS" sz="2000" dirty="0" smtClean="0"/>
              <a:t>Паун је испричао како је једном приликом стао на лед када га је на вашару Мика спустио у колица са пићем и комадом леда.</a:t>
            </a:r>
          </a:p>
        </p:txBody>
      </p:sp>
    </p:spTree>
    <p:extLst>
      <p:ext uri="{BB962C8B-B14F-4D97-AF65-F5344CB8AC3E}">
        <p14:creationId xmlns:p14="http://schemas.microsoft.com/office/powerpoint/2010/main" val="152589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29096" y="1158240"/>
            <a:ext cx="8560526" cy="3754874"/>
          </a:xfrm>
          <a:prstGeom prst="rect">
            <a:avLst/>
          </a:prstGeom>
          <a:noFill/>
        </p:spPr>
        <p:txBody>
          <a:bodyPr wrap="square" rtlCol="0">
            <a:spAutoFit/>
          </a:bodyPr>
          <a:lstStyle/>
          <a:p>
            <a:pPr algn="ctr"/>
            <a:r>
              <a:rPr lang="sr-Cyrl-RS" sz="2000" dirty="0" smtClean="0"/>
              <a:t>21. Глава</a:t>
            </a:r>
          </a:p>
          <a:p>
            <a:pPr algn="ctr"/>
            <a:r>
              <a:rPr lang="sr-Cyrl-RS" sz="2000" dirty="0" smtClean="0"/>
              <a:t>Тешке одлуке</a:t>
            </a:r>
          </a:p>
          <a:p>
            <a:endParaRPr lang="sr-Cyrl-RS" sz="2000" dirty="0"/>
          </a:p>
          <a:p>
            <a:r>
              <a:rPr lang="sr-Cyrl-RS" sz="2000" dirty="0" smtClean="0"/>
              <a:t>Мика је и даље размишљао о одлуци коју треба да донесе. Одлучио је да не прихвати понуду коју му је Мокош дала.</a:t>
            </a:r>
          </a:p>
          <a:p>
            <a:r>
              <a:rPr lang="sr-Cyrl-RS" sz="2000" dirty="0" smtClean="0"/>
              <a:t>Мокош му је одговорила: „Добро. Уживај онда у овом лепом дану. Не знаш шта ти доноси следећи.“</a:t>
            </a:r>
          </a:p>
          <a:p>
            <a:r>
              <a:rPr lang="sr-Cyrl-RS" sz="2000" dirty="0" smtClean="0"/>
              <a:t>Чим је дошао у собу, Мика је позвао деду. Рекао му је да нешто није у реду са временом, а деда се сложио са њим. Када је размислио, деда је рекао Мики да позове бабу да дође. Мика је позвао бабу и она је разговарала са дедом.</a:t>
            </a:r>
          </a:p>
          <a:p>
            <a:r>
              <a:rPr lang="sr-Cyrl-RS" sz="2000" dirty="0" smtClean="0"/>
              <a:t>Мика није знао о чему се ради.</a:t>
            </a:r>
          </a:p>
        </p:txBody>
      </p:sp>
    </p:spTree>
    <p:extLst>
      <p:ext uri="{BB962C8B-B14F-4D97-AF65-F5344CB8AC3E}">
        <p14:creationId xmlns:p14="http://schemas.microsoft.com/office/powerpoint/2010/main" val="3743297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29097" y="1332411"/>
            <a:ext cx="8098971" cy="3785652"/>
          </a:xfrm>
          <a:prstGeom prst="rect">
            <a:avLst/>
          </a:prstGeom>
          <a:noFill/>
        </p:spPr>
        <p:txBody>
          <a:bodyPr wrap="square" rtlCol="0">
            <a:spAutoFit/>
          </a:bodyPr>
          <a:lstStyle/>
          <a:p>
            <a:pPr algn="ctr"/>
            <a:r>
              <a:rPr lang="sr-Cyrl-RS" sz="2000" dirty="0" smtClean="0"/>
              <a:t>22. Глава</a:t>
            </a:r>
          </a:p>
          <a:p>
            <a:pPr algn="ctr"/>
            <a:r>
              <a:rPr lang="sr-Cyrl-RS" sz="2000" dirty="0" smtClean="0"/>
              <a:t>Неочекивани савезник</a:t>
            </a:r>
          </a:p>
          <a:p>
            <a:endParaRPr lang="sr-Cyrl-RS" sz="2000" dirty="0"/>
          </a:p>
          <a:p>
            <a:r>
              <a:rPr lang="sr-Cyrl-RS" sz="2000" dirty="0" smtClean="0"/>
              <a:t>Мика се бринуо о баки, где је нестала од једном. Када се вратила, Мика није приметио умор на њеном лицу нити црвено блато на ципелама које постоји само у њеном родном селу. </a:t>
            </a:r>
          </a:p>
          <a:p>
            <a:r>
              <a:rPr lang="sr-Cyrl-RS" sz="2000" dirty="0" smtClean="0"/>
              <a:t>Мика је отишао у своју собу и задремао. Пробудила га је бака са чашом сока, дошла је да му исприча све. </a:t>
            </a:r>
          </a:p>
          <a:p>
            <a:r>
              <a:rPr lang="sr-Cyrl-RS" sz="2000" dirty="0" smtClean="0"/>
              <a:t>Мика је један од ретких. Рођен је у суботу, а поред тога родио се у кошуљици. Да би му боље објаснила све, у собу је увела једног човека. </a:t>
            </a:r>
            <a:endParaRPr lang="sr-Latn-RS" sz="2000" dirty="0"/>
          </a:p>
        </p:txBody>
      </p:sp>
    </p:spTree>
    <p:extLst>
      <p:ext uri="{BB962C8B-B14F-4D97-AF65-F5344CB8AC3E}">
        <p14:creationId xmlns:p14="http://schemas.microsoft.com/office/powerpoint/2010/main" val="24443523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5554" y="1105988"/>
            <a:ext cx="8534399" cy="3970318"/>
          </a:xfrm>
          <a:prstGeom prst="rect">
            <a:avLst/>
          </a:prstGeom>
          <a:noFill/>
        </p:spPr>
        <p:txBody>
          <a:bodyPr wrap="square" rtlCol="0">
            <a:spAutoFit/>
          </a:bodyPr>
          <a:lstStyle/>
          <a:p>
            <a:pPr algn="ctr"/>
            <a:r>
              <a:rPr lang="sr-Cyrl-RS" dirty="0" smtClean="0"/>
              <a:t>23. Глава</a:t>
            </a:r>
          </a:p>
          <a:p>
            <a:pPr algn="ctr"/>
            <a:r>
              <a:rPr lang="sr-Cyrl-RS" dirty="0" smtClean="0"/>
              <a:t>Здухач</a:t>
            </a:r>
          </a:p>
          <a:p>
            <a:endParaRPr lang="sr-Cyrl-RS" dirty="0"/>
          </a:p>
          <a:p>
            <a:r>
              <a:rPr lang="sr-Cyrl-RS" dirty="0" smtClean="0"/>
              <a:t>Човек је упитао Мику: „Знаш ли шта је здухач?“</a:t>
            </a:r>
          </a:p>
          <a:p>
            <a:r>
              <a:rPr lang="sr-Cyrl-RS" dirty="0" smtClean="0"/>
              <a:t>Бака је изашла из собе и оставила Мику да насамо поприча са човеком. Он се зове Јевра и он је Микин ујак. </a:t>
            </a:r>
          </a:p>
          <a:p>
            <a:r>
              <a:rPr lang="sr-Cyrl-RS" dirty="0" smtClean="0"/>
              <a:t>Мика сазнаје да  су ујак и он здухачи. </a:t>
            </a:r>
          </a:p>
          <a:p>
            <a:r>
              <a:rPr lang="sr-Cyrl-RS" dirty="0" smtClean="0"/>
              <a:t>Ујак му је испричао све о себи. Једном приликом кијамет је ударио у село, а он је заспао испод букве. Сањао је да стоји на брду, а испод њега било је село. На другом брду био је неки човек који је махао рукама и слао вихор на село. Ујак се суочио са њим и он је нестао. Када се пробуио око њега  је било све поломљено, а људи су се чудили како је град заобишао село и све је прошло без штете. </a:t>
            </a:r>
          </a:p>
          <a:p>
            <a:r>
              <a:rPr lang="sr-Cyrl-RS" dirty="0" smtClean="0"/>
              <a:t>Мика је сазнао да се то и њему може десити и да мора да се бори. </a:t>
            </a:r>
            <a:endParaRPr lang="sr-Latn-RS" dirty="0"/>
          </a:p>
        </p:txBody>
      </p:sp>
    </p:spTree>
    <p:extLst>
      <p:ext uri="{BB962C8B-B14F-4D97-AF65-F5344CB8AC3E}">
        <p14:creationId xmlns:p14="http://schemas.microsoft.com/office/powerpoint/2010/main" val="34915047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1245" y="1295401"/>
            <a:ext cx="6601097" cy="2862322"/>
          </a:xfrm>
          <a:prstGeom prst="rect">
            <a:avLst/>
          </a:prstGeom>
          <a:noFill/>
        </p:spPr>
        <p:txBody>
          <a:bodyPr wrap="square" rtlCol="0">
            <a:spAutoFit/>
          </a:bodyPr>
          <a:lstStyle/>
          <a:p>
            <a:pPr algn="ctr"/>
            <a:r>
              <a:rPr lang="sr-Cyrl-RS" sz="2000" dirty="0" smtClean="0"/>
              <a:t>24. Глава</a:t>
            </a:r>
          </a:p>
          <a:p>
            <a:pPr algn="ctr"/>
            <a:r>
              <a:rPr lang="sr-Cyrl-RS" sz="2000" dirty="0" smtClean="0"/>
              <a:t>Обука</a:t>
            </a:r>
          </a:p>
          <a:p>
            <a:endParaRPr lang="sr-Cyrl-RS" sz="2000" dirty="0"/>
          </a:p>
          <a:p>
            <a:r>
              <a:rPr lang="sr-Cyrl-RS" sz="2000" dirty="0" smtClean="0"/>
              <a:t>Мика разговара са дедом о моћи коју поседује.</a:t>
            </a:r>
          </a:p>
          <a:p>
            <a:r>
              <a:rPr lang="sr-Cyrl-RS" sz="2000" dirty="0" smtClean="0"/>
              <a:t>Рођак подучава Мику како треба да се бори, да не сме да одустаје.</a:t>
            </a:r>
          </a:p>
          <a:p>
            <a:r>
              <a:rPr lang="sr-Cyrl-RS" sz="2000" dirty="0" smtClean="0"/>
              <a:t>Мика је отишао у учионицу, а Јевра је остао у дворишту. Питао се шта ли је то Мика покренуо против себе.</a:t>
            </a:r>
            <a:endParaRPr lang="sr-Latn-RS" sz="2000" dirty="0"/>
          </a:p>
        </p:txBody>
      </p:sp>
    </p:spTree>
    <p:extLst>
      <p:ext uri="{BB962C8B-B14F-4D97-AF65-F5344CB8AC3E}">
        <p14:creationId xmlns:p14="http://schemas.microsoft.com/office/powerpoint/2010/main" val="2968052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4492" y="1785258"/>
            <a:ext cx="6618514" cy="2246769"/>
          </a:xfrm>
          <a:prstGeom prst="rect">
            <a:avLst/>
          </a:prstGeom>
          <a:noFill/>
        </p:spPr>
        <p:txBody>
          <a:bodyPr wrap="square" rtlCol="0">
            <a:spAutoFit/>
          </a:bodyPr>
          <a:lstStyle/>
          <a:p>
            <a:pPr algn="ctr"/>
            <a:r>
              <a:rPr lang="sr-Cyrl-RS" sz="2000" dirty="0" smtClean="0"/>
              <a:t>25. Глава</a:t>
            </a:r>
          </a:p>
          <a:p>
            <a:pPr algn="ctr"/>
            <a:r>
              <a:rPr lang="sr-Cyrl-RS" sz="2000" dirty="0" smtClean="0"/>
              <a:t>Олуја почиње</a:t>
            </a:r>
          </a:p>
          <a:p>
            <a:endParaRPr lang="sr-Cyrl-RS" sz="2000" dirty="0"/>
          </a:p>
          <a:p>
            <a:r>
              <a:rPr lang="sr-Cyrl-RS" sz="2000" dirty="0" smtClean="0"/>
              <a:t>Мика је заспао у клупи. Сви у учионици гледали су кроз прозор какво се невреме спрема. Нестало је светла. На прозору је стајала врана и гледала је у  учионицу.</a:t>
            </a:r>
            <a:endParaRPr lang="sr-Latn-RS" sz="2000" dirty="0"/>
          </a:p>
        </p:txBody>
      </p:sp>
    </p:spTree>
    <p:extLst>
      <p:ext uri="{BB962C8B-B14F-4D97-AF65-F5344CB8AC3E}">
        <p14:creationId xmlns:p14="http://schemas.microsoft.com/office/powerpoint/2010/main" val="14892755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2376" y="409303"/>
            <a:ext cx="9248503" cy="6093976"/>
          </a:xfrm>
          <a:prstGeom prst="rect">
            <a:avLst/>
          </a:prstGeom>
          <a:noFill/>
        </p:spPr>
        <p:txBody>
          <a:bodyPr wrap="square" rtlCol="0">
            <a:spAutoFit/>
          </a:bodyPr>
          <a:lstStyle/>
          <a:p>
            <a:pPr algn="ctr"/>
            <a:r>
              <a:rPr lang="sr-Cyrl-RS" sz="1500" dirty="0" smtClean="0"/>
              <a:t>26. Глава</a:t>
            </a:r>
          </a:p>
          <a:p>
            <a:pPr algn="ctr"/>
            <a:r>
              <a:rPr lang="sr-Cyrl-RS" sz="1500" dirty="0" smtClean="0"/>
              <a:t>Борба с вихором</a:t>
            </a:r>
          </a:p>
          <a:p>
            <a:pPr algn="ctr"/>
            <a:endParaRPr lang="sr-Cyrl-RS" sz="1500" dirty="0" smtClean="0"/>
          </a:p>
          <a:p>
            <a:r>
              <a:rPr lang="sr-Cyrl-RS" sz="1500" dirty="0" smtClean="0"/>
              <a:t>Мика је спавао, али је исто тако био и будан. Мика је порастао и гледао је град са висине. Плаво небо изгледало је као балон који неко притиска рукама. На једном месту приметио је пукотину и малу црну тачкицу, то је била Мокош. Мика је видео све онако као што му је и рођак причао. На другом брду видео је човека који једном руком кружи изнад реке, као да сакупља воду. Другом руком као да је скупљао нити из ваздуха и тако правио облаке. Мика је рукама вадио облаке како опна не би попустила. Тада се огласио онај човек, био је веома љут, јер је Мика бацао облаке иза планине. У том тренутку долетела је и Мокош. Питала се одакле Мика сада овде. Други здухач звао се Живко и наредила му је да докрајчи Мику. Тада почиње борба баш онаква о каквој је рођак причао. Мика је био изморен, повређен, чинило се као да не може да се избори са здухачем. Тада се сетио да позове Јевру. Он је дошао, а када је видео колико је здухач јак, позвао је још три здухача, један у сеоском сакоу, други у сакоу и девојку са плетеницом у плавом радничком комбинезону. </a:t>
            </a:r>
          </a:p>
          <a:p>
            <a:r>
              <a:rPr lang="sr-Cyrl-RS" sz="1500" dirty="0" smtClean="0"/>
              <a:t>У једном тренутку били су силни, здухач је посустао, али Мокош га је уценила да се одмах врати и победи их. Она му је помогла у томе. Нажалост, сви су одустали, чак и Јевра, Мика је остао сам да се бори. Али убрзо је и Мика пропао у земљу до врата. Мокош је почела да уништава град, као и Микину кућу. Са сузама у очима Мика је то посматрао. Али свака муња која је била усмерена ка кући, нестала је. Мика је схватио да то чукундеда хвата громове. Кућа је била потпуно уништена, кров је почео да гори. Мика је схватио да је поражен и да је битка готова. Због чега му се све ово дешава? </a:t>
            </a:r>
          </a:p>
          <a:p>
            <a:r>
              <a:rPr lang="sr-Cyrl-RS" sz="1500" dirty="0" smtClean="0"/>
              <a:t>„Пауне, где си да видиш шта се дешава? Пауне!“, завапио је Мика, несвестан да то чини.</a:t>
            </a:r>
          </a:p>
          <a:p>
            <a:r>
              <a:rPr lang="sr-Cyrl-RS" sz="1500" dirty="0" smtClean="0"/>
              <a:t>„Шта је, шта се дереш?“, зачуо је познати глас крај ува.</a:t>
            </a:r>
          </a:p>
          <a:p>
            <a:r>
              <a:rPr lang="sr-Cyrl-RS" sz="1500" dirty="0" smtClean="0"/>
              <a:t>Паун се појавио. </a:t>
            </a:r>
            <a:endParaRPr lang="sr-Cyrl-RS" sz="1500" dirty="0"/>
          </a:p>
          <a:p>
            <a:endParaRPr lang="sr-Latn-RS" sz="1500" dirty="0"/>
          </a:p>
        </p:txBody>
      </p:sp>
    </p:spTree>
    <p:extLst>
      <p:ext uri="{BB962C8B-B14F-4D97-AF65-F5344CB8AC3E}">
        <p14:creationId xmlns:p14="http://schemas.microsoft.com/office/powerpoint/2010/main" val="3500095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4526" y="1550125"/>
            <a:ext cx="6757851" cy="2862322"/>
          </a:xfrm>
          <a:prstGeom prst="rect">
            <a:avLst/>
          </a:prstGeom>
          <a:noFill/>
        </p:spPr>
        <p:txBody>
          <a:bodyPr wrap="square" rtlCol="0">
            <a:spAutoFit/>
          </a:bodyPr>
          <a:lstStyle/>
          <a:p>
            <a:r>
              <a:rPr lang="sr-Cyrl-RS" sz="2000" dirty="0" smtClean="0"/>
              <a:t>Мика је дечак који је кренуо у пети разред. Живи у кући са мамом, татом и баком. Поред њих, он има и свог пријатеља корњачу Пауна. Њих двоје упознали су се у некој другој стварности и од тада су стално заједно. </a:t>
            </a:r>
          </a:p>
          <a:p>
            <a:r>
              <a:rPr lang="sr-Cyrl-RS" sz="2000" dirty="0" smtClean="0"/>
              <a:t>Дечаци из разреда често су задиркивали Мику и исмевали га. Није био баш омиљен у разреду. </a:t>
            </a:r>
          </a:p>
          <a:p>
            <a:r>
              <a:rPr lang="sr-Cyrl-RS" sz="2000" dirty="0" smtClean="0"/>
              <a:t>Шта се све догодило са Миком за кратко време, сазнаћете у наставку...</a:t>
            </a:r>
            <a:endParaRPr lang="sr-Latn-RS" sz="2000" dirty="0"/>
          </a:p>
        </p:txBody>
      </p:sp>
    </p:spTree>
    <p:extLst>
      <p:ext uri="{BB962C8B-B14F-4D97-AF65-F5344CB8AC3E}">
        <p14:creationId xmlns:p14="http://schemas.microsoft.com/office/powerpoint/2010/main" val="26540289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2742" y="531222"/>
            <a:ext cx="9727475" cy="5632311"/>
          </a:xfrm>
          <a:prstGeom prst="rect">
            <a:avLst/>
          </a:prstGeom>
          <a:noFill/>
        </p:spPr>
        <p:txBody>
          <a:bodyPr wrap="square" rtlCol="0">
            <a:spAutoFit/>
          </a:bodyPr>
          <a:lstStyle/>
          <a:p>
            <a:pPr algn="ctr"/>
            <a:r>
              <a:rPr lang="sr-Cyrl-RS" dirty="0" smtClean="0"/>
              <a:t>27. Глава</a:t>
            </a:r>
          </a:p>
          <a:p>
            <a:pPr algn="ctr"/>
            <a:r>
              <a:rPr lang="sr-Cyrl-RS" dirty="0" smtClean="0"/>
              <a:t>Змијски сан</a:t>
            </a:r>
          </a:p>
          <a:p>
            <a:endParaRPr lang="sr-Cyrl-RS" dirty="0"/>
          </a:p>
          <a:p>
            <a:r>
              <a:rPr lang="sr-Cyrl-RS" dirty="0" smtClean="0"/>
              <a:t>Мика је био пресрећан што се Паун створио ту. Од једном појавиле су се хиљаде змија. Змије су јурнуле ка здухачу, неке ка облацима како би их растерале. Врана је вриштала, али не дуго. Однекуд се створио Змијски Цар и прогутао је. Облаци су се разишли, а Мика се ослободио. Гујица је испричала Мики откуд они, да су сазнали да се спрема велика борба. Још од раније постоји завада између вране и змија. </a:t>
            </a:r>
          </a:p>
          <a:p>
            <a:r>
              <a:rPr lang="sr-Cyrl-RS" dirty="0" smtClean="0"/>
              <a:t>Гујица је сада саопштила Мики да не жели да се уда за њега, јер ће у свету људи бити само несрећна. Од  оца може да тражи шта год жели. </a:t>
            </a:r>
          </a:p>
          <a:p>
            <a:r>
              <a:rPr lang="sr-Cyrl-RS" dirty="0" smtClean="0"/>
              <a:t>Мокош заправо није нестала, она ће се поново појавити за годину-две када се испили. </a:t>
            </a:r>
          </a:p>
          <a:p>
            <a:r>
              <a:rPr lang="sr-Cyrl-RS" dirty="0" smtClean="0"/>
              <a:t>Цар је оставио Мики времена да размисли о томе коју жељу жели да му Цар испуни. </a:t>
            </a:r>
          </a:p>
          <a:p>
            <a:r>
              <a:rPr lang="sr-Cyrl-RS" dirty="0" smtClean="0"/>
              <a:t>Паун је остао са змијама.</a:t>
            </a:r>
          </a:p>
          <a:p>
            <a:r>
              <a:rPr lang="sr-Cyrl-RS" dirty="0" smtClean="0"/>
              <a:t>„Ја и нисам овде, сви смо у твом сну. А и  лепше ми је тамо, бар док не прође зима. Хајде, време ти је да се пробудиш и да видиш шта ти се то дешава код куће. „</a:t>
            </a:r>
          </a:p>
          <a:p>
            <a:r>
              <a:rPr lang="sr-Cyrl-RS" dirty="0" smtClean="0"/>
              <a:t>Мика се пробудио из сна. </a:t>
            </a:r>
            <a:endParaRPr lang="sr-Latn-RS" dirty="0"/>
          </a:p>
        </p:txBody>
      </p:sp>
    </p:spTree>
    <p:extLst>
      <p:ext uri="{BB962C8B-B14F-4D97-AF65-F5344CB8AC3E}">
        <p14:creationId xmlns:p14="http://schemas.microsoft.com/office/powerpoint/2010/main" val="27892267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3005" y="949234"/>
            <a:ext cx="8429897" cy="4524315"/>
          </a:xfrm>
          <a:prstGeom prst="rect">
            <a:avLst/>
          </a:prstGeom>
          <a:noFill/>
        </p:spPr>
        <p:txBody>
          <a:bodyPr wrap="square" rtlCol="0">
            <a:spAutoFit/>
          </a:bodyPr>
          <a:lstStyle/>
          <a:p>
            <a:pPr algn="ctr"/>
            <a:r>
              <a:rPr lang="sr-Cyrl-RS" dirty="0" smtClean="0"/>
              <a:t>28. Глава</a:t>
            </a:r>
          </a:p>
          <a:p>
            <a:pPr algn="ctr"/>
            <a:r>
              <a:rPr lang="sr-Cyrl-RS" dirty="0" smtClean="0"/>
              <a:t>На јави</a:t>
            </a:r>
          </a:p>
          <a:p>
            <a:endParaRPr lang="sr-Cyrl-RS" dirty="0"/>
          </a:p>
          <a:p>
            <a:r>
              <a:rPr lang="sr-Cyrl-RS" dirty="0" smtClean="0"/>
              <a:t>Сви су се окупили око Мике. Били су забринути, јер нису могли да га пробуде. Мика је скочио са клупе и потрчао ка кући.  На свом телу осетио је повреде које је добио током борбе. Испред куће стајали су мама, тата и бака. Шта се десило са чукундедом, бака није знала. Бака је једина била у кући када се све то десило, мама и тата били су на послу. </a:t>
            </a:r>
          </a:p>
          <a:p>
            <a:r>
              <a:rPr lang="sr-Cyrl-RS" dirty="0" smtClean="0"/>
              <a:t>Мика је инсистирао да уђе у кућу и оде до своје собе да узме ствари. Наравно, он је отишао до своје собе само да би разговарао са дедом. </a:t>
            </a:r>
          </a:p>
          <a:p>
            <a:r>
              <a:rPr lang="sr-Cyrl-RS" dirty="0" smtClean="0"/>
              <a:t>Деда је саопштио Мики да кућа више не може да се поправи, а да он сада иде, неће више бити са њима. Чукундеда се ослободио. </a:t>
            </a:r>
          </a:p>
          <a:p>
            <a:r>
              <a:rPr lang="sr-Cyrl-RS" dirty="0" smtClean="0"/>
              <a:t>Мика није желео да деда иде, чак је предложио да од Змијског Цара тражи да деда остане са њим, али деда га је спречио у томе. </a:t>
            </a:r>
            <a:endParaRPr lang="sr-Latn-RS" dirty="0"/>
          </a:p>
        </p:txBody>
      </p:sp>
    </p:spTree>
    <p:extLst>
      <p:ext uri="{BB962C8B-B14F-4D97-AF65-F5344CB8AC3E}">
        <p14:creationId xmlns:p14="http://schemas.microsoft.com/office/powerpoint/2010/main" val="32038239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1748" y="748937"/>
            <a:ext cx="9466217" cy="4524315"/>
          </a:xfrm>
          <a:prstGeom prst="rect">
            <a:avLst/>
          </a:prstGeom>
          <a:noFill/>
        </p:spPr>
        <p:txBody>
          <a:bodyPr wrap="square" rtlCol="0">
            <a:spAutoFit/>
          </a:bodyPr>
          <a:lstStyle/>
          <a:p>
            <a:pPr algn="ctr"/>
            <a:r>
              <a:rPr lang="sr-Cyrl-RS" dirty="0" smtClean="0"/>
              <a:t>29. Глава</a:t>
            </a:r>
          </a:p>
          <a:p>
            <a:pPr algn="ctr"/>
            <a:r>
              <a:rPr lang="sr-Cyrl-RS" dirty="0" smtClean="0"/>
              <a:t>Шта је после било</a:t>
            </a:r>
          </a:p>
          <a:p>
            <a:endParaRPr lang="sr-Cyrl-RS" dirty="0"/>
          </a:p>
          <a:p>
            <a:r>
              <a:rPr lang="sr-Cyrl-RS" dirty="0" smtClean="0"/>
              <a:t>Мика се првих дана опорављао од борбе. Разговарао је са баком како се све десило, питао је за Јевру. Микине повреде збуњивале су све око њега. </a:t>
            </a:r>
          </a:p>
          <a:p>
            <a:r>
              <a:rPr lang="sr-Cyrl-RS" dirty="0" smtClean="0"/>
              <a:t>Мика је са својом породицом почео да живи у новом модерном стану.</a:t>
            </a:r>
          </a:p>
          <a:p>
            <a:r>
              <a:rPr lang="sr-Cyrl-RS" dirty="0" smtClean="0"/>
              <a:t>Ништа од тога није се свидело Мики, он је желео своју стару кућу и чукундеду. </a:t>
            </a:r>
          </a:p>
          <a:p>
            <a:r>
              <a:rPr lang="sr-Cyrl-RS" dirty="0" smtClean="0"/>
              <a:t>Мика и Светлана почели су више да се друже, сада су живели у истој згради. </a:t>
            </a:r>
          </a:p>
          <a:p>
            <a:r>
              <a:rPr lang="sr-Cyrl-RS" dirty="0" smtClean="0"/>
              <a:t>Једног дана када је шетао, испред њега створили су се Паун и Змијски Цар. Цар га је упитао хоће ли се решити немуштог језика, али Мика је рекао да остане. Мика се пожалио Цару како му се много тога ружног десило. </a:t>
            </a:r>
          </a:p>
          <a:p>
            <a:r>
              <a:rPr lang="sr-Cyrl-RS" dirty="0" smtClean="0"/>
              <a:t>Сазнао је да је Паун сада нови Царев зет. </a:t>
            </a:r>
          </a:p>
          <a:p>
            <a:r>
              <a:rPr lang="sr-Cyrl-RS" dirty="0" smtClean="0"/>
              <a:t>Након разговора са Царем, Мика је размислио о жељи коју може да му испуни Цар. Схватио је да је свака глупа и себична. Његов живот није ни мало лош, као што он то мисли. </a:t>
            </a:r>
          </a:p>
          <a:p>
            <a:r>
              <a:rPr lang="sr-Cyrl-RS" dirty="0" smtClean="0"/>
              <a:t>Мика је одлучио да сачува жељу за неки следећи црни тренутак. </a:t>
            </a:r>
            <a:endParaRPr lang="sr-Latn-RS" dirty="0"/>
          </a:p>
        </p:txBody>
      </p:sp>
      <p:sp>
        <p:nvSpPr>
          <p:cNvPr id="3" name="TextBox 2"/>
          <p:cNvSpPr txBox="1"/>
          <p:nvPr/>
        </p:nvSpPr>
        <p:spPr>
          <a:xfrm>
            <a:off x="4197530" y="5765075"/>
            <a:ext cx="4014651" cy="461665"/>
          </a:xfrm>
          <a:prstGeom prst="rect">
            <a:avLst/>
          </a:prstGeom>
          <a:noFill/>
        </p:spPr>
        <p:txBody>
          <a:bodyPr wrap="square" rtlCol="0">
            <a:spAutoFit/>
          </a:bodyPr>
          <a:lstStyle/>
          <a:p>
            <a:pPr algn="ctr"/>
            <a:r>
              <a:rPr lang="sr-Cyrl-RS" sz="2400" dirty="0" smtClean="0"/>
              <a:t>КРАЈ</a:t>
            </a:r>
            <a:endParaRPr lang="sr-Latn-RS" sz="2400" dirty="0"/>
          </a:p>
        </p:txBody>
      </p:sp>
    </p:spTree>
    <p:extLst>
      <p:ext uri="{BB962C8B-B14F-4D97-AF65-F5344CB8AC3E}">
        <p14:creationId xmlns:p14="http://schemas.microsoft.com/office/powerpoint/2010/main" val="4171297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3772" y="2865121"/>
            <a:ext cx="10189028" cy="584775"/>
          </a:xfrm>
          <a:prstGeom prst="rect">
            <a:avLst/>
          </a:prstGeom>
          <a:noFill/>
        </p:spPr>
        <p:txBody>
          <a:bodyPr wrap="square" rtlCol="0">
            <a:spAutoFit/>
          </a:bodyPr>
          <a:lstStyle/>
          <a:p>
            <a:pPr algn="ctr"/>
            <a:r>
              <a:rPr lang="sr-Cyrl-RS" sz="3200" b="1" dirty="0" smtClean="0">
                <a:ln w="22225">
                  <a:solidFill>
                    <a:schemeClr val="bg2">
                      <a:lumMod val="25000"/>
                    </a:schemeClr>
                  </a:solidFill>
                  <a:prstDash val="solid"/>
                </a:ln>
                <a:solidFill>
                  <a:schemeClr val="accent3">
                    <a:lumMod val="40000"/>
                    <a:lumOff val="60000"/>
                  </a:schemeClr>
                </a:solidFill>
              </a:rPr>
              <a:t>ХВАЛА НА ПАЖЊИ!</a:t>
            </a:r>
            <a:endParaRPr lang="sr-Latn-RS" sz="3200" b="1" dirty="0">
              <a:ln w="22225">
                <a:solidFill>
                  <a:schemeClr val="bg2">
                    <a:lumMod val="25000"/>
                  </a:schemeClr>
                </a:solidFill>
                <a:prstDash val="solid"/>
              </a:ln>
              <a:solidFill>
                <a:schemeClr val="accent3">
                  <a:lumMod val="40000"/>
                  <a:lumOff val="60000"/>
                </a:schemeClr>
              </a:solidFill>
            </a:endParaRPr>
          </a:p>
        </p:txBody>
      </p:sp>
      <p:sp>
        <p:nvSpPr>
          <p:cNvPr id="5" name="Smiley Face 4"/>
          <p:cNvSpPr/>
          <p:nvPr/>
        </p:nvSpPr>
        <p:spPr>
          <a:xfrm>
            <a:off x="5199017" y="3779520"/>
            <a:ext cx="1637212" cy="1219200"/>
          </a:xfrm>
          <a:prstGeom prst="smileyFac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spTree>
    <p:extLst>
      <p:ext uri="{BB962C8B-B14F-4D97-AF65-F5344CB8AC3E}">
        <p14:creationId xmlns:p14="http://schemas.microsoft.com/office/powerpoint/2010/main" val="975074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11679" y="818605"/>
            <a:ext cx="8151223" cy="4985980"/>
          </a:xfrm>
          <a:prstGeom prst="rect">
            <a:avLst/>
          </a:prstGeom>
          <a:noFill/>
        </p:spPr>
        <p:txBody>
          <a:bodyPr wrap="square" rtlCol="0">
            <a:spAutoFit/>
          </a:bodyPr>
          <a:lstStyle/>
          <a:p>
            <a:pPr marL="342900" indent="-342900" algn="ctr">
              <a:buAutoNum type="arabicPeriod"/>
            </a:pPr>
            <a:r>
              <a:rPr lang="sr-Cyrl-RS" sz="2000" dirty="0" smtClean="0"/>
              <a:t>Глава</a:t>
            </a:r>
          </a:p>
          <a:p>
            <a:pPr algn="ctr"/>
            <a:r>
              <a:rPr lang="sr-Cyrl-RS" sz="2000" dirty="0" smtClean="0"/>
              <a:t>Генерална проба</a:t>
            </a:r>
          </a:p>
          <a:p>
            <a:pPr algn="ctr"/>
            <a:endParaRPr lang="sr-Cyrl-RS" sz="2000" dirty="0"/>
          </a:p>
          <a:p>
            <a:r>
              <a:rPr lang="sr-Cyrl-RS" sz="2000" dirty="0" smtClean="0"/>
              <a:t>Мика са својим другом корњачом Пауном вежба тачку коју треба да покажу на часу биологије. Паун на Микине команде треба да прође кроз обруч и попне се на конзерву.</a:t>
            </a:r>
          </a:p>
          <a:p>
            <a:r>
              <a:rPr lang="sr-Cyrl-RS" sz="2000" dirty="0" smtClean="0"/>
              <a:t>Овде сазнајемо како су се упознали Мика и Паун. Њих двојица сусрели су се у стварности која је стварнија од ове наше, тамо људи и животиње могу да разговарају. Тамо је Мика упознао Зеленбабу, рогатог, репатог мањутка Завишу, а из ове пустоловине донео је корњачу која је желела да види света. Нажалост, када су се вратили, њих двојица више нису могли да се разумеју. </a:t>
            </a:r>
          </a:p>
          <a:p>
            <a:r>
              <a:rPr lang="sr-Cyrl-RS" sz="2000" dirty="0" smtClean="0"/>
              <a:t>Мика је имао много проблема у школи, али највише је волео час биологије код наставнице Амебе.</a:t>
            </a:r>
          </a:p>
          <a:p>
            <a:r>
              <a:rPr lang="sr-Cyrl-RS" sz="2000" dirty="0" smtClean="0"/>
              <a:t>Ове недеље био је ред на Мику да представи свог љубимца.</a:t>
            </a:r>
            <a:endParaRPr lang="sr-Latn-RS" sz="2000" dirty="0"/>
          </a:p>
        </p:txBody>
      </p:sp>
    </p:spTree>
    <p:extLst>
      <p:ext uri="{BB962C8B-B14F-4D97-AF65-F5344CB8AC3E}">
        <p14:creationId xmlns:p14="http://schemas.microsoft.com/office/powerpoint/2010/main" val="2337531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0721" y="705394"/>
            <a:ext cx="8760823" cy="5293757"/>
          </a:xfrm>
          <a:prstGeom prst="rect">
            <a:avLst/>
          </a:prstGeom>
          <a:noFill/>
        </p:spPr>
        <p:txBody>
          <a:bodyPr wrap="square" rtlCol="0">
            <a:spAutoFit/>
          </a:bodyPr>
          <a:lstStyle/>
          <a:p>
            <a:pPr algn="ctr"/>
            <a:r>
              <a:rPr lang="sr-Cyrl-RS" sz="2000" dirty="0" smtClean="0"/>
              <a:t>2. Глава</a:t>
            </a:r>
          </a:p>
          <a:p>
            <a:pPr algn="ctr"/>
            <a:r>
              <a:rPr lang="sr-Cyrl-RS" sz="2000" dirty="0" smtClean="0"/>
              <a:t>Предавање</a:t>
            </a:r>
          </a:p>
          <a:p>
            <a:pPr algn="ctr"/>
            <a:endParaRPr lang="sr-Cyrl-RS" sz="2000" dirty="0"/>
          </a:p>
          <a:p>
            <a:r>
              <a:rPr lang="sr-Cyrl-RS" sz="2000" dirty="0" smtClean="0"/>
              <a:t>Данас је дошао тај дан када Мика треба да представи свог љубимца-корњачу Пуна.</a:t>
            </a:r>
          </a:p>
          <a:p>
            <a:r>
              <a:rPr lang="sr-Cyrl-RS" sz="2000" dirty="0" smtClean="0"/>
              <a:t>Донео га је у кутији у школу и са нестрпљењем чекао свој тренутак.</a:t>
            </a:r>
          </a:p>
          <a:p>
            <a:r>
              <a:rPr lang="sr-Cyrl-RS" sz="2000" dirty="0" smtClean="0"/>
              <a:t>Када је показао обруч од цедиљке, конзерву и корњачу, сви су га гледали збуњено, без икаквог дивљења, смејали су се имену корњаче.</a:t>
            </a:r>
          </a:p>
          <a:p>
            <a:r>
              <a:rPr lang="sr-Cyrl-RS" sz="2000" dirty="0" smtClean="0"/>
              <a:t>Представио је Пауна и испричао о њему све што је научио из енциклопедије.</a:t>
            </a:r>
          </a:p>
          <a:p>
            <a:r>
              <a:rPr lang="sr-Cyrl-RS" sz="2000" dirty="0" smtClean="0"/>
              <a:t>Након што је рекао наставници да корњача зна да изводи трикове, она га је сажаљиво погледала и тражила начин како да спречи Мику у томе, јер је знала да корњаче не могу да се дресирају, а није желела да му се цело одељење смеје.</a:t>
            </a:r>
          </a:p>
          <a:p>
            <a:r>
              <a:rPr lang="sr-Cyrl-RS" sz="2000" dirty="0" smtClean="0"/>
              <a:t>Мика је био веома тужан.</a:t>
            </a:r>
            <a:endParaRPr lang="sr-Latn-RS" sz="2000" dirty="0"/>
          </a:p>
        </p:txBody>
      </p:sp>
    </p:spTree>
    <p:extLst>
      <p:ext uri="{BB962C8B-B14F-4D97-AF65-F5344CB8AC3E}">
        <p14:creationId xmlns:p14="http://schemas.microsoft.com/office/powerpoint/2010/main" val="2095425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25189" y="905690"/>
            <a:ext cx="8046720" cy="4093428"/>
          </a:xfrm>
          <a:prstGeom prst="rect">
            <a:avLst/>
          </a:prstGeom>
          <a:noFill/>
        </p:spPr>
        <p:txBody>
          <a:bodyPr wrap="square" rtlCol="0">
            <a:spAutoFit/>
          </a:bodyPr>
          <a:lstStyle/>
          <a:p>
            <a:pPr algn="ctr"/>
            <a:r>
              <a:rPr lang="sr-Cyrl-RS" sz="2000" dirty="0" smtClean="0"/>
              <a:t>3. Глава</a:t>
            </a:r>
          </a:p>
          <a:p>
            <a:pPr algn="ctr"/>
            <a:r>
              <a:rPr lang="sr-Cyrl-RS" sz="2000" dirty="0" smtClean="0"/>
              <a:t>Завера</a:t>
            </a:r>
          </a:p>
          <a:p>
            <a:pPr algn="ctr"/>
            <a:endParaRPr lang="sr-Cyrl-RS" sz="2000" dirty="0"/>
          </a:p>
          <a:p>
            <a:r>
              <a:rPr lang="sr-Cyrl-RS" sz="2000" dirty="0" smtClean="0"/>
              <a:t>Паун се чтав дан досађивао у кутији док је Мика био у школи.</a:t>
            </a:r>
          </a:p>
          <a:p>
            <a:r>
              <a:rPr lang="sr-Cyrl-RS" sz="2000" dirty="0" smtClean="0"/>
              <a:t>Док су били на часу, Паун је чуо разговор између дечака који су ишли заједно са Миком у одељење. </a:t>
            </a:r>
          </a:p>
          <a:p>
            <a:r>
              <a:rPr lang="sr-Cyrl-RS" sz="2000" dirty="0" smtClean="0"/>
              <a:t>Они су желели да осрамоте Мику и смислили су план како да то ураде. На великом одмору узеће све књиге из Микине торбе и на корицама ће да напишу МЛАКОЊА.</a:t>
            </a:r>
          </a:p>
          <a:p>
            <a:r>
              <a:rPr lang="sr-Cyrl-RS" sz="2000" dirty="0" smtClean="0"/>
              <a:t>Дечак који је хушкао остале на Мику звао се Слинац.</a:t>
            </a:r>
          </a:p>
          <a:p>
            <a:r>
              <a:rPr lang="sr-Cyrl-RS" sz="2000" dirty="0" smtClean="0"/>
              <a:t>Паун је био веома забринут и смишљао је план како да помогне Мики да не буде осрамоћен и понижен.</a:t>
            </a:r>
            <a:endParaRPr lang="sr-Latn-RS" sz="2000" dirty="0"/>
          </a:p>
        </p:txBody>
      </p:sp>
    </p:spTree>
    <p:extLst>
      <p:ext uri="{BB962C8B-B14F-4D97-AF65-F5344CB8AC3E}">
        <p14:creationId xmlns:p14="http://schemas.microsoft.com/office/powerpoint/2010/main" val="1767437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0287" y="1332412"/>
            <a:ext cx="7158445" cy="3170099"/>
          </a:xfrm>
          <a:prstGeom prst="rect">
            <a:avLst/>
          </a:prstGeom>
          <a:noFill/>
        </p:spPr>
        <p:txBody>
          <a:bodyPr wrap="square" rtlCol="0">
            <a:spAutoFit/>
          </a:bodyPr>
          <a:lstStyle/>
          <a:p>
            <a:pPr algn="ctr"/>
            <a:r>
              <a:rPr lang="sr-Cyrl-RS" sz="2000" dirty="0" smtClean="0"/>
              <a:t>4. Глава</a:t>
            </a:r>
          </a:p>
          <a:p>
            <a:pPr algn="ctr"/>
            <a:r>
              <a:rPr lang="sr-Cyrl-RS" sz="2000" dirty="0" smtClean="0"/>
              <a:t>Паун је нестао</a:t>
            </a:r>
          </a:p>
          <a:p>
            <a:endParaRPr lang="sr-Cyrl-RS" sz="2000" dirty="0"/>
          </a:p>
          <a:p>
            <a:r>
              <a:rPr lang="sr-Cyrl-RS" sz="2000" dirty="0" smtClean="0"/>
              <a:t>Мика је клечао поред кауча са бакиним штапом и тражио нешто испод кревета. Зааправо, он је тражио своју корњачу Пауна који је нестао.</a:t>
            </a:r>
          </a:p>
          <a:p>
            <a:r>
              <a:rPr lang="sr-Cyrl-RS" sz="2000" dirty="0" smtClean="0"/>
              <a:t>Мика је био тужан, није желео нову корњачу, само је желео да му се његов пријатељ врати.</a:t>
            </a:r>
          </a:p>
          <a:p>
            <a:r>
              <a:rPr lang="sr-Cyrl-RS" sz="2000" dirty="0" smtClean="0"/>
              <a:t>Након што је легао на свој кревет, обратио му се Паун који је стајао на тепиху .</a:t>
            </a:r>
            <a:endParaRPr lang="sr-Latn-RS" sz="2000" dirty="0"/>
          </a:p>
        </p:txBody>
      </p:sp>
    </p:spTree>
    <p:extLst>
      <p:ext uri="{BB962C8B-B14F-4D97-AF65-F5344CB8AC3E}">
        <p14:creationId xmlns:p14="http://schemas.microsoft.com/office/powerpoint/2010/main" val="250977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38103" y="1306286"/>
            <a:ext cx="7654834" cy="3785652"/>
          </a:xfrm>
          <a:prstGeom prst="rect">
            <a:avLst/>
          </a:prstGeom>
          <a:noFill/>
        </p:spPr>
        <p:txBody>
          <a:bodyPr wrap="square" rtlCol="0">
            <a:spAutoFit/>
          </a:bodyPr>
          <a:lstStyle/>
          <a:p>
            <a:pPr algn="ctr"/>
            <a:r>
              <a:rPr lang="sr-Cyrl-RS" sz="2000" dirty="0" smtClean="0"/>
              <a:t>5. Глава</a:t>
            </a:r>
          </a:p>
          <a:p>
            <a:pPr algn="ctr"/>
            <a:r>
              <a:rPr lang="sr-Cyrl-RS" sz="2000" dirty="0" smtClean="0"/>
              <a:t>Немушти језик</a:t>
            </a:r>
          </a:p>
          <a:p>
            <a:pPr algn="ctr"/>
            <a:endParaRPr lang="sr-Cyrl-RS" sz="2000" dirty="0"/>
          </a:p>
          <a:p>
            <a:r>
              <a:rPr lang="sr-Cyrl-RS" sz="2000" dirty="0" smtClean="0"/>
              <a:t>Мика је замолио баку да му прочита причу о немуштом језику. Оно што је било чудно, јесте то да је Мика сада могао да разуме све што му Паун говори.</a:t>
            </a:r>
          </a:p>
          <a:p>
            <a:r>
              <a:rPr lang="sr-Cyrl-RS" sz="2000" dirty="0" smtClean="0"/>
              <a:t>Када је стао на прозор разумео је све животиње које разговарају напољу.</a:t>
            </a:r>
          </a:p>
          <a:p>
            <a:r>
              <a:rPr lang="sr-Cyrl-RS" sz="2000" dirty="0" smtClean="0"/>
              <a:t>Паун је саопштио Мики да му је он даровао немушти језик.</a:t>
            </a:r>
          </a:p>
          <a:p>
            <a:r>
              <a:rPr lang="sr-Cyrl-RS" sz="2000" dirty="0" smtClean="0"/>
              <a:t>Након што му је бака испричала причу, Мика је остао забринут.</a:t>
            </a:r>
          </a:p>
        </p:txBody>
      </p:sp>
    </p:spTree>
    <p:extLst>
      <p:ext uri="{BB962C8B-B14F-4D97-AF65-F5344CB8AC3E}">
        <p14:creationId xmlns:p14="http://schemas.microsoft.com/office/powerpoint/2010/main" val="4004819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8834" y="539932"/>
            <a:ext cx="9187543" cy="5632311"/>
          </a:xfrm>
          <a:prstGeom prst="rect">
            <a:avLst/>
          </a:prstGeom>
          <a:noFill/>
        </p:spPr>
        <p:txBody>
          <a:bodyPr wrap="square" rtlCol="0">
            <a:spAutoFit/>
          </a:bodyPr>
          <a:lstStyle/>
          <a:p>
            <a:pPr algn="ctr"/>
            <a:r>
              <a:rPr lang="sr-Cyrl-RS" dirty="0" smtClean="0"/>
              <a:t>6. Глава</a:t>
            </a:r>
          </a:p>
          <a:p>
            <a:pPr algn="ctr"/>
            <a:r>
              <a:rPr lang="sr-Cyrl-RS" dirty="0" smtClean="0"/>
              <a:t>Велика тајна</a:t>
            </a:r>
          </a:p>
          <a:p>
            <a:pPr algn="ctr"/>
            <a:endParaRPr lang="sr-Cyrl-RS" dirty="0"/>
          </a:p>
          <a:p>
            <a:r>
              <a:rPr lang="sr-Cyrl-RS" dirty="0" smtClean="0"/>
              <a:t>Мика је разговарао са Пуном, помало и љут на њега. Знао је да тајну о томе да поседује немушти језик мора да чува. У случају да је ода, умреће. Та помисао веома је плашила Мику. Бојао се да ће му једном случајно излетети пред неким. </a:t>
            </a:r>
          </a:p>
          <a:p>
            <a:r>
              <a:rPr lang="sr-Cyrl-RS" dirty="0" smtClean="0"/>
              <a:t>Паун је био жалостан, јер се Мика уопште није обрадовао дару. Он је желео да њих двојица поново могу да разговарају, да се разумеју, да му помогне, а Мика је размишљао само о томе како је тешко сачувати ту тајну. </a:t>
            </a:r>
          </a:p>
          <a:p>
            <a:r>
              <a:rPr lang="sr-Cyrl-RS" dirty="0" smtClean="0"/>
              <a:t>Када је Паун испричао Мики за целу заверу, Мика се није много потресао, само је размишљао о томе шта ће се десити ако му тајна излети.</a:t>
            </a:r>
          </a:p>
          <a:p>
            <a:r>
              <a:rPr lang="sr-Cyrl-RS" dirty="0" smtClean="0"/>
              <a:t>Смислили су план као да спрече заверу, а Паун је пошао са Миком у школу.</a:t>
            </a:r>
          </a:p>
          <a:p>
            <a:r>
              <a:rPr lang="sr-Cyrl-RS" dirty="0" smtClean="0"/>
              <a:t>Мика је цео дан био расејан у школи, чуо је све разговоре између животиња и није могао да буде сконцентрисан. Наставница је то приметила и рекла Микином оцу. Он је поразговарао са њим, а Мика се уплашио да је отац сазнао за његову тајну. Родитељи су по Микином понашању протумачили да он нешто крије и силно су желели да сазнају шта се дешава. Ипак, Мику су на крају само послали у собу.</a:t>
            </a:r>
          </a:p>
        </p:txBody>
      </p:sp>
    </p:spTree>
    <p:extLst>
      <p:ext uri="{BB962C8B-B14F-4D97-AF65-F5344CB8AC3E}">
        <p14:creationId xmlns:p14="http://schemas.microsoft.com/office/powerpoint/2010/main" val="3008830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386</TotalTime>
  <Words>4187</Words>
  <Application>Microsoft Office PowerPoint</Application>
  <PresentationFormat>Widescreen</PresentationFormat>
  <Paragraphs>237</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Century Gothic</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Tamara</dc:creator>
  <cp:lastModifiedBy>Tamara</cp:lastModifiedBy>
  <cp:revision>69</cp:revision>
  <dcterms:created xsi:type="dcterms:W3CDTF">2021-05-19T18:15:22Z</dcterms:created>
  <dcterms:modified xsi:type="dcterms:W3CDTF">2021-05-20T00:41:44Z</dcterms:modified>
</cp:coreProperties>
</file>